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4"/>
  </p:notesMasterIdLst>
  <p:sldIdLst>
    <p:sldId id="279" r:id="rId6"/>
    <p:sldId id="300" r:id="rId7"/>
    <p:sldId id="302" r:id="rId8"/>
    <p:sldId id="303" r:id="rId9"/>
    <p:sldId id="304" r:id="rId10"/>
    <p:sldId id="306" r:id="rId11"/>
    <p:sldId id="307" r:id="rId12"/>
    <p:sldId id="305" r:id="rId13"/>
    <p:sldId id="308" r:id="rId14"/>
    <p:sldId id="309" r:id="rId15"/>
    <p:sldId id="310" r:id="rId16"/>
    <p:sldId id="311" r:id="rId17"/>
    <p:sldId id="313" r:id="rId18"/>
    <p:sldId id="312" r:id="rId19"/>
    <p:sldId id="314" r:id="rId20"/>
    <p:sldId id="315" r:id="rId21"/>
    <p:sldId id="316" r:id="rId22"/>
    <p:sldId id="31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61C695-E8A5-FD53-BD2B-6A95A91CF314}" v="4" dt="2023-02-24T05:48:09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9675" autoAdjust="0"/>
  </p:normalViewPr>
  <p:slideViewPr>
    <p:cSldViewPr snapToGrid="0">
      <p:cViewPr>
        <p:scale>
          <a:sx n="100" d="100"/>
          <a:sy n="100" d="100"/>
        </p:scale>
        <p:origin x="112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829BD-A1BB-4A14-8660-3532A7ACD879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B737A-A9F4-47D3-83C2-08234ADBF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33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25A6B3-BC4F-4B10-B572-D720FFAA1DD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585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B737A-A9F4-47D3-83C2-08234ADBFD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80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B737A-A9F4-47D3-83C2-08234ADBFD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3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B737A-A9F4-47D3-83C2-08234ADBFD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72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B737A-A9F4-47D3-83C2-08234ADBFD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79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B737A-A9F4-47D3-83C2-08234ADBFD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44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B737A-A9F4-47D3-83C2-08234ADBFD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7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B737A-A9F4-47D3-83C2-08234ADBFD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27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B737A-A9F4-47D3-83C2-08234ADBFD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15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B737A-A9F4-47D3-83C2-08234ADBFD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33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B737A-A9F4-47D3-83C2-08234ADBFD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54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B737A-A9F4-47D3-83C2-08234ADBFD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32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D26F-71E8-4F34-9E0D-FA2F6594CCE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0B43-12F5-4E9C-B6DC-109861272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72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D26F-71E8-4F34-9E0D-FA2F6594CCE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0B43-12F5-4E9C-B6DC-109861272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61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D26F-71E8-4F34-9E0D-FA2F6594CCE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0B43-12F5-4E9C-B6DC-109861272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59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89F7A-2F35-40C0-B8EC-FC533B313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2B4BF-4D0C-432C-8D5D-F1D5C0AB4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900"/>
            </a:lvl3pPr>
            <a:lvl4pPr marL="1371430" indent="0" algn="ctr">
              <a:buNone/>
              <a:defRPr sz="1600"/>
            </a:lvl4pPr>
            <a:lvl5pPr marL="1828573" indent="0" algn="ctr">
              <a:buNone/>
              <a:defRPr sz="1600"/>
            </a:lvl5pPr>
            <a:lvl6pPr marL="2285718" indent="0" algn="ctr">
              <a:buNone/>
              <a:defRPr sz="1600"/>
            </a:lvl6pPr>
            <a:lvl7pPr marL="2742858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ABD03-01EF-40AA-ABA7-338B0F357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2F058-2B10-44BD-9F77-35489F951E91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26/02/2023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A957C-AE18-48DD-8AEE-35B88518A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B08BB-B8A2-4180-B315-6DBF312D9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52F58B-5229-474D-99A6-7A26D5E13B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086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C2EA4-EDB2-4491-B779-0260E37A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1F90-74B0-48E9-99F3-C879FF8F4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9D943-C391-406B-854E-3E92E34A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2F058-2B10-44BD-9F77-35489F951E91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26/02/2023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94ACD-5ECE-491D-A533-444F56BCA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07F81-6F11-4546-9DEA-4C6DD52B1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52F58B-5229-474D-99A6-7A26D5E13B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06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C7F11-F947-4370-B8A2-ECC614864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64712-B1D0-4AC9-ACF0-496B5CB62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8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CA308-2A87-45FB-B884-D87DBD267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2F058-2B10-44BD-9F77-35489F951E91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26/02/2023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AA643-CF77-4D4C-BA57-81EF85DC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053EC-2404-4D7F-BC9A-1A33CE5CB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52F58B-5229-474D-99A6-7A26D5E13B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67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319A8-5B96-414D-8BE7-DC8B9871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0BD2B-CE22-4602-AA0C-C79E5EAFFF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1B076-0EF7-4A7A-B8D0-FE84AB83D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8A35A-6DB6-464C-B7F2-2C4980197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2F058-2B10-44BD-9F77-35489F951E91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26/02/2023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C1134-5E96-47F8-9BE9-03D64238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659C7-F511-4BA4-8CDC-391AA5264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52F58B-5229-474D-99A6-7A26D5E13B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740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EA48-4F28-4D48-A419-2B158B4E0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4D47B-BA69-42D3-8174-07AA37766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D4537-5E4A-4F02-B3F3-CA9C7F5D1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1C8B8-DE3A-4629-8361-9A3A5EA47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C6F55A-ADF3-4C5B-BE08-40D866038D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49511-686F-4E8B-AA0D-0F6FAB8C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2F058-2B10-44BD-9F77-35489F951E91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26/02/2023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0A73B6-7429-4DAE-AE93-8D58C681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6BEF59-7F06-4A1F-9171-C5C875ED5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52F58B-5229-474D-99A6-7A26D5E13B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036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28374-ECC0-4BE1-B6BA-C3372B4B1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CFEFB1-6E3C-4BB9-9A23-9514A217B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2F058-2B10-44BD-9F77-35489F951E91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26/02/2023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5B66A-8E29-4014-B7C1-15021DD7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75199-7980-4158-9EA4-FE84FAAE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52F58B-5229-474D-99A6-7A26D5E13B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730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51E50A-5C99-471F-B855-23DA81EAC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2F058-2B10-44BD-9F77-35489F951E91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26/02/2023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E3445-B687-4C9E-B786-28FA44DC2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D84F2-5E49-4551-9417-653B2B686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52F58B-5229-474D-99A6-7A26D5E13B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1361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BD289-E611-4F17-93FA-A73D1DB6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485E0-4632-4407-AC75-22FA9657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2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9A83B-5EE2-435C-9915-BD1B314A2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3" indent="0">
              <a:buNone/>
              <a:defRPr sz="1500"/>
            </a:lvl2pPr>
            <a:lvl3pPr marL="914286" indent="0">
              <a:buNone/>
              <a:defRPr sz="1200"/>
            </a:lvl3pPr>
            <a:lvl4pPr marL="1371430" indent="0">
              <a:buNone/>
              <a:defRPr sz="1100"/>
            </a:lvl4pPr>
            <a:lvl5pPr marL="1828573" indent="0">
              <a:buNone/>
              <a:defRPr sz="1100"/>
            </a:lvl5pPr>
            <a:lvl6pPr marL="2285718" indent="0">
              <a:buNone/>
              <a:defRPr sz="1100"/>
            </a:lvl6pPr>
            <a:lvl7pPr marL="2742858" indent="0">
              <a:buNone/>
              <a:defRPr sz="1100"/>
            </a:lvl7pPr>
            <a:lvl8pPr marL="3200000" indent="0">
              <a:buNone/>
              <a:defRPr sz="1100"/>
            </a:lvl8pPr>
            <a:lvl9pPr marL="365714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9BABD-3405-49BB-AD8F-F1E343102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2F058-2B10-44BD-9F77-35489F951E91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26/02/2023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B26DE-025E-4F8C-9EFE-DF1FB76B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18203-90F6-4E04-BDA6-F751D24C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52F58B-5229-474D-99A6-7A26D5E13B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85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D26F-71E8-4F34-9E0D-FA2F6594CCE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0B43-12F5-4E9C-B6DC-109861272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332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60F7A-EBD7-482D-B05D-FA1B3582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90085D-35AB-4D5B-AAF5-F35943AF64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2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AC427-B187-4E53-B9EF-EA84B9D87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3" indent="0">
              <a:buNone/>
              <a:defRPr sz="1500"/>
            </a:lvl2pPr>
            <a:lvl3pPr marL="914286" indent="0">
              <a:buNone/>
              <a:defRPr sz="1200"/>
            </a:lvl3pPr>
            <a:lvl4pPr marL="1371430" indent="0">
              <a:buNone/>
              <a:defRPr sz="1100"/>
            </a:lvl4pPr>
            <a:lvl5pPr marL="1828573" indent="0">
              <a:buNone/>
              <a:defRPr sz="1100"/>
            </a:lvl5pPr>
            <a:lvl6pPr marL="2285718" indent="0">
              <a:buNone/>
              <a:defRPr sz="1100"/>
            </a:lvl6pPr>
            <a:lvl7pPr marL="2742858" indent="0">
              <a:buNone/>
              <a:defRPr sz="1100"/>
            </a:lvl7pPr>
            <a:lvl8pPr marL="3200000" indent="0">
              <a:buNone/>
              <a:defRPr sz="1100"/>
            </a:lvl8pPr>
            <a:lvl9pPr marL="365714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4CFC0-8D43-43A0-B103-CA6A517C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2F058-2B10-44BD-9F77-35489F951E91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26/02/2023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4272A-D249-490B-A7B9-80647BCB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50FF0-78DF-41F8-A928-4AE56845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52F58B-5229-474D-99A6-7A26D5E13B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7644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69F06-AEAD-4AFB-AFB2-D4242311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ACC01-4E43-46CB-83D7-FDE2BC82E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4E8D8-7F06-47EB-A636-BBDF1F70B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2F058-2B10-44BD-9F77-35489F951E91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26/02/2023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25C65-D38B-4177-9386-06E9ED77F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EE3C7-054B-4FCB-9CCC-3AC1F7575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52F58B-5229-474D-99A6-7A26D5E13B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092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8E7F27-7100-4A90-8BB3-91D364AE77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9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70BC15-CCA3-4ACB-8D9A-2A4F8BE55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9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85FCD-8582-4F6F-9394-0D70EF338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2F058-2B10-44BD-9F77-35489F951E91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26/02/2023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FB41F-2537-4948-9481-6CF545495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40CB1-3A00-480D-8445-FC7EC9835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52F58B-5229-474D-99A6-7A26D5E13B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818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D26F-71E8-4F34-9E0D-FA2F6594CCE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0B43-12F5-4E9C-B6DC-109861272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8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D26F-71E8-4F34-9E0D-FA2F6594CCE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0B43-12F5-4E9C-B6DC-109861272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94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D26F-71E8-4F34-9E0D-FA2F6594CCE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0B43-12F5-4E9C-B6DC-109861272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45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D26F-71E8-4F34-9E0D-FA2F6594CCE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0B43-12F5-4E9C-B6DC-109861272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4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D26F-71E8-4F34-9E0D-FA2F6594CCE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0B43-12F5-4E9C-B6DC-109861272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8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D26F-71E8-4F34-9E0D-FA2F6594CCE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0B43-12F5-4E9C-B6DC-109861272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1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D26F-71E8-4F34-9E0D-FA2F6594CCE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30B43-12F5-4E9C-B6DC-109861272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2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0D26F-71E8-4F34-9E0D-FA2F6594CCE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30B43-12F5-4E9C-B6DC-109861272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9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1ADB6C-6042-403E-A76D-C1AAD2999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0" tIns="45718" rIns="91430" bIns="4571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1D6CA-0546-4970-934E-89E0A54A0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0" tIns="45718" rIns="91430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AB1D9-3499-41C2-A6A7-F938453336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2F058-2B10-44BD-9F77-35489F951E91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26/02/2023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6734B-823E-47C2-8BE1-043F64C1D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10675-77AE-4763-B7FA-AD2279EC0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52F58B-5229-474D-99A6-7A26D5E13B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231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28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3" indent="-228573" algn="l" defTabSz="91428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jpg"/><Relationship Id="rId7" Type="http://schemas.openxmlformats.org/officeDocument/2006/relationships/image" Target="../media/image8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0.png"/><Relationship Id="rId18" Type="http://schemas.microsoft.com/office/2007/relationships/hdphoto" Target="../media/hdphoto8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microsoft.com/office/2007/relationships/hdphoto" Target="../media/hdphoto5.wdp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10" Type="http://schemas.microsoft.com/office/2007/relationships/hdphoto" Target="../media/hdphoto4.wdp"/><Relationship Id="rId19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1.jpg"/><Relationship Id="rId9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32" t="43279"/>
          <a:stretch/>
        </p:blipFill>
        <p:spPr>
          <a:xfrm>
            <a:off x="6561812" y="-476"/>
            <a:ext cx="5630188" cy="4556239"/>
          </a:xfrm>
          <a:prstGeom prst="rect">
            <a:avLst/>
          </a:prstGeom>
        </p:spPr>
      </p:pic>
      <p:pic>
        <p:nvPicPr>
          <p:cNvPr id="14" name="図 5"/>
          <p:cNvPicPr>
            <a:picLocks noChangeAspect="1"/>
          </p:cNvPicPr>
          <p:nvPr/>
        </p:nvPicPr>
        <p:blipFill rotWithShape="1">
          <a:blip r:embed="rId4"/>
          <a:srcRect b="6622"/>
          <a:stretch/>
        </p:blipFill>
        <p:spPr>
          <a:xfrm>
            <a:off x="4425193" y="2694561"/>
            <a:ext cx="7766807" cy="4163439"/>
          </a:xfrm>
          <a:prstGeom prst="rect">
            <a:avLst/>
          </a:prstGeom>
        </p:spPr>
      </p:pic>
      <p:pic>
        <p:nvPicPr>
          <p:cNvPr id="2" name="Picture 2" descr="S:\インターンシップ\INDONESIA\2020\Fajar Muhammad Noor Rozaqi\Water Flood Gate\Datas\20200803_16375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74"/>
          <a:stretch/>
        </p:blipFill>
        <p:spPr bwMode="auto">
          <a:xfrm>
            <a:off x="5448362" y="17666597"/>
            <a:ext cx="7993306" cy="688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13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6"/>
            <a:ext cx="7859800" cy="6858479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30" tIns="45718" rIns="91430" bIns="45718" rtlCol="0" anchor="ctr"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15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" y="-476"/>
            <a:ext cx="7431175" cy="6858479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30" tIns="45718" rIns="91430" bIns="45718" rtlCol="0" anchor="ctr"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A992C3-B17D-4E3E-9C96-A44E91434663}"/>
              </a:ext>
            </a:extLst>
          </p:cNvPr>
          <p:cNvSpPr/>
          <p:nvPr/>
        </p:nvSpPr>
        <p:spPr>
          <a:xfrm>
            <a:off x="41728" y="1763102"/>
            <a:ext cx="7664170" cy="1169547"/>
          </a:xfrm>
          <a:prstGeom prst="rect">
            <a:avLst/>
          </a:prstGeom>
          <a:solidFill>
            <a:srgbClr val="44546A"/>
          </a:solidFill>
          <a:ln>
            <a:solidFill>
              <a:srgbClr val="44546A"/>
            </a:solidFill>
          </a:ln>
          <a:effectLst>
            <a:softEdge rad="1270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30" tIns="45718" rIns="91430" bIns="45718" anchor="t">
            <a:spAutoFit/>
          </a:bodyPr>
          <a:lstStyle/>
          <a:p>
            <a:pPr lvl="0" algn="just" defTabSz="914286"/>
            <a:r>
              <a:rPr lang="ja-JP" altLang="en-US" sz="3500" spc="-151" dirty="0">
                <a:solidFill>
                  <a:prstClr val="white"/>
                </a:solidFill>
                <a:latin typeface="Calibri Light" panose="020F0302020204030204"/>
              </a:rPr>
              <a:t>バッテリー監</a:t>
            </a:r>
            <a:r>
              <a:rPr kumimoji="0" lang="ja-JP" altLang="en-US" sz="3500" b="0" i="0" u="none" strike="noStrike" kern="1200" cap="none" spc="-15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游ゴシック" panose="020B0400000000000000" pitchFamily="50" charset="-128"/>
              </a:rPr>
              <a:t>視システム</a:t>
            </a:r>
            <a:r>
              <a:rPr kumimoji="0" lang="en-US" altLang="ja-JP" sz="3500" b="0" i="0" u="none" strike="noStrike" kern="1200" cap="none" spc="-15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游ゴシック" panose="020B0400000000000000" pitchFamily="50" charset="-128"/>
              </a:rPr>
              <a:t>(</a:t>
            </a:r>
            <a:r>
              <a:rPr lang="ja-JP" altLang="en-US" sz="3500" spc="-151" dirty="0">
                <a:solidFill>
                  <a:prstClr val="white"/>
                </a:solidFill>
                <a:latin typeface="Calibri Light" panose="020F0302020204030204"/>
              </a:rPr>
              <a:t>ソフトウェア</a:t>
            </a:r>
            <a:r>
              <a:rPr lang="en-US" altLang="ja-JP" sz="3500" spc="-151" dirty="0">
                <a:solidFill>
                  <a:prstClr val="white"/>
                </a:solidFill>
                <a:latin typeface="Calibri Light" panose="020F0302020204030204"/>
              </a:rPr>
              <a:t>)</a:t>
            </a:r>
            <a:endParaRPr kumimoji="0" lang="en-US" altLang="ja-JP" sz="3500" b="0" i="0" u="none" strike="noStrike" kern="1200" cap="none" spc="-15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游ゴシック" panose="020B0400000000000000" pitchFamily="50" charset="-128"/>
            </a:endParaRPr>
          </a:p>
          <a:p>
            <a:pPr marL="0" marR="0" lvl="0" indent="0" algn="just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3500" spc="-151" dirty="0">
                <a:solidFill>
                  <a:prstClr val="white"/>
                </a:solidFill>
                <a:latin typeface="Calibri Light" panose="020F0302020204030204"/>
                <a:ea typeface="游ゴシック" panose="020B0400000000000000" pitchFamily="50" charset="-128"/>
              </a:rPr>
              <a:t>Battery</a:t>
            </a:r>
            <a:r>
              <a:rPr kumimoji="0" lang="en-US" altLang="ja-JP" sz="3500" b="0" i="0" u="none" strike="noStrike" kern="1200" cap="none" spc="-15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游ゴシック" panose="020B0400000000000000" pitchFamily="50" charset="-128"/>
              </a:rPr>
              <a:t> Monitoring System (Software</a:t>
            </a:r>
            <a:r>
              <a:rPr kumimoji="0" lang="en-US" altLang="ja-JP" sz="3500" b="0" i="0" u="none" strike="noStrike" kern="1200" cap="none" spc="-151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游ゴシック" panose="020B0400000000000000" pitchFamily="50" charset="-128"/>
              </a:rPr>
              <a:t> Side)</a:t>
            </a:r>
            <a:endParaRPr kumimoji="0" lang="en-US" sz="3500" b="0" i="0" u="none" strike="noStrike" kern="1200" cap="none" spc="-15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cs typeface="Calibri Light"/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E2819398-E769-4303-988A-84B991D6C051}"/>
              </a:ext>
            </a:extLst>
          </p:cNvPr>
          <p:cNvSpPr txBox="1">
            <a:spLocks/>
          </p:cNvSpPr>
          <p:nvPr/>
        </p:nvSpPr>
        <p:spPr>
          <a:xfrm>
            <a:off x="-2" y="5952103"/>
            <a:ext cx="5970847" cy="905897"/>
          </a:xfrm>
          <a:prstGeom prst="rect">
            <a:avLst/>
          </a:prstGeom>
        </p:spPr>
        <p:txBody>
          <a:bodyPr vert="horz" lIns="91430" tIns="45718" rIns="91430" bIns="45718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kumimoji="0" lang="ja-JP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</a:rPr>
              <a:t>中山鉄工所</a:t>
            </a:r>
            <a:r>
              <a:rPr lang="en-US" altLang="ja-JP" sz="2400" dirty="0">
                <a:solidFill>
                  <a:prstClr val="white"/>
                </a:solidFill>
                <a:latin typeface="Calibri" panose="020F0502020204030204"/>
                <a:ea typeface="游ゴシック" panose="020B0400000000000000" pitchFamily="50" charset="-128"/>
              </a:rPr>
              <a:t>/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Nakayama Iron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Works.ltd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</a:t>
            </a:r>
          </a:p>
          <a:p>
            <a:pPr marL="0" lvl="0" indent="0">
              <a:buNone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ITB</a:t>
            </a:r>
            <a:r>
              <a:rPr lang="ja-JP" altLang="en-US" sz="2400" dirty="0">
                <a:solidFill>
                  <a:prstClr val="white"/>
                </a:solidFill>
              </a:rPr>
              <a:t>デラボ</a:t>
            </a:r>
            <a:r>
              <a:rPr lang="en-US" altLang="ja-JP" sz="2400" dirty="0">
                <a:solidFill>
                  <a:prstClr val="white"/>
                </a:solidFill>
              </a:rPr>
              <a:t>/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ITB</a:t>
            </a:r>
            <a:r>
              <a:rPr kumimoji="0" lang="en-GB" sz="2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De </a:t>
            </a:r>
            <a:r>
              <a:rPr kumimoji="0" lang="en-GB" sz="24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Labo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A992C3-B17D-4E3E-9C96-A44E91434663}"/>
              </a:ext>
            </a:extLst>
          </p:cNvPr>
          <p:cNvSpPr/>
          <p:nvPr/>
        </p:nvSpPr>
        <p:spPr>
          <a:xfrm>
            <a:off x="0" y="4713858"/>
            <a:ext cx="3033946" cy="369328"/>
          </a:xfrm>
          <a:prstGeom prst="rect">
            <a:avLst/>
          </a:prstGeom>
          <a:solidFill>
            <a:srgbClr val="ED7D31"/>
          </a:solidFill>
          <a:ln>
            <a:noFill/>
          </a:ln>
          <a:effectLst>
            <a:softEdge rad="1270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30" tIns="45718" rIns="91430" bIns="45718" anchor="t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5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 Light"/>
              </a:rPr>
              <a:t>Fajar</a:t>
            </a:r>
            <a:r>
              <a:rPr kumimoji="0" lang="en-US" sz="1800" b="0" i="0" u="none" strike="noStrike" kern="1200" cap="none" spc="-15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Muhammad Noor </a:t>
            </a:r>
            <a:r>
              <a:rPr kumimoji="0" lang="en-US" sz="1800" b="0" i="0" u="none" strike="noStrike" kern="1200" cap="none" spc="-15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Rozaqi</a:t>
            </a:r>
            <a:r>
              <a:rPr kumimoji="0" lang="en-US" sz="1800" b="0" i="0" u="none" strike="noStrike" kern="1200" cap="none" spc="-15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​/</a:t>
            </a:r>
            <a:r>
              <a:rPr kumimoji="0" lang="ja-JP" altLang="ja-JP" sz="1800" b="0" i="0" u="none" strike="noStrike" kern="1200" cap="none" spc="-15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ザキ</a:t>
            </a:r>
            <a:endParaRPr kumimoji="0" lang="en-US" sz="1800" b="0" i="0" u="none" strike="noStrike" kern="1200" cap="none" spc="-15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A992C3-B17D-4E3E-9C96-A44E91434663}"/>
              </a:ext>
            </a:extLst>
          </p:cNvPr>
          <p:cNvSpPr/>
          <p:nvPr/>
        </p:nvSpPr>
        <p:spPr>
          <a:xfrm>
            <a:off x="41729" y="3330378"/>
            <a:ext cx="6054272" cy="461661"/>
          </a:xfrm>
          <a:prstGeom prst="rect">
            <a:avLst/>
          </a:prstGeom>
          <a:solidFill>
            <a:srgbClr val="44546A"/>
          </a:solidFill>
          <a:ln>
            <a:noFill/>
          </a:ln>
          <a:effectLst>
            <a:softEdge rad="1270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30" tIns="45718" rIns="91430" bIns="45718" anchor="t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ja-JP" sz="2400" b="0" i="0" u="none" strike="noStrike" kern="1200" cap="none" spc="-15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游ゴシック" panose="020B0400000000000000" pitchFamily="50" charset="-128"/>
                <a:cs typeface="+mn-cs"/>
              </a:rPr>
              <a:t>Development of </a:t>
            </a:r>
            <a:r>
              <a:rPr lang="en-GB" altLang="ja-JP" sz="2400" spc="-151" dirty="0">
                <a:solidFill>
                  <a:prstClr val="white"/>
                </a:solidFill>
                <a:latin typeface="Calibri Light" panose="020F0302020204030204"/>
                <a:ea typeface="游ゴシック" panose="020B0400000000000000" pitchFamily="50" charset="-128"/>
              </a:rPr>
              <a:t>Battery</a:t>
            </a:r>
            <a:r>
              <a:rPr kumimoji="0" lang="en-GB" altLang="ja-JP" sz="2400" b="0" i="0" u="none" strike="noStrike" kern="1200" cap="none" spc="-15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游ゴシック" panose="020B0400000000000000" pitchFamily="50" charset="-128"/>
                <a:cs typeface="+mn-cs"/>
              </a:rPr>
              <a:t> Monitoring System for</a:t>
            </a:r>
            <a:r>
              <a:rPr lang="en-GB" altLang="ja-JP" sz="2400" spc="-151" baseline="0" dirty="0">
                <a:solidFill>
                  <a:prstClr val="white"/>
                </a:solidFill>
                <a:latin typeface="Calibri Light" panose="020F0302020204030204"/>
                <a:ea typeface="游ゴシック" panose="020B0400000000000000" pitchFamily="50" charset="-128"/>
              </a:rPr>
              <a:t> </a:t>
            </a:r>
            <a:r>
              <a:rPr lang="en-US" altLang="ja-JP" sz="2400" spc="-151" noProof="0" dirty="0">
                <a:solidFill>
                  <a:prstClr val="white"/>
                </a:solidFill>
                <a:latin typeface="Calibri Light" panose="020F0302020204030204"/>
                <a:ea typeface="游ゴシック" panose="020B0400000000000000" pitchFamily="50" charset="-128"/>
                <a:cs typeface="Calibri Light"/>
              </a:rPr>
              <a:t>MSD700</a:t>
            </a:r>
            <a:endParaRPr kumimoji="0" lang="en-GB" altLang="ja-JP" sz="2400" b="0" i="0" u="none" strike="noStrike" kern="1200" cap="none" spc="-15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995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39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34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54" y="30897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98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61" y="3271452"/>
            <a:ext cx="5976039" cy="3586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665162" cy="33983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5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209895-994A-46F1-A696-27C58F31E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15" t="16082" r="10773" b="5567"/>
          <a:stretch/>
        </p:blipFill>
        <p:spPr>
          <a:xfrm>
            <a:off x="1979627" y="0"/>
            <a:ext cx="8700941" cy="682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49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BC12B1-A1F7-4C9A-80DC-D41C3D407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76" t="15395" r="12706" b="9691"/>
          <a:stretch/>
        </p:blipFill>
        <p:spPr>
          <a:xfrm>
            <a:off x="291924" y="120192"/>
            <a:ext cx="11608151" cy="66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49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80D2FE-2C81-4A65-B3D9-06D0FD016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01" t="27079" r="9691" b="23436"/>
          <a:stretch/>
        </p:blipFill>
        <p:spPr>
          <a:xfrm>
            <a:off x="77984" y="1498862"/>
            <a:ext cx="12086208" cy="41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73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AB5F42-A219-428A-BD6D-537554917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2" t="15258" r="9381" b="7217"/>
          <a:stretch/>
        </p:blipFill>
        <p:spPr>
          <a:xfrm>
            <a:off x="157155" y="272065"/>
            <a:ext cx="11877689" cy="631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77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5569B-548D-4F3A-B66F-AEB12511F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45" t="18144" r="30722" b="4055"/>
          <a:stretch/>
        </p:blipFill>
        <p:spPr>
          <a:xfrm>
            <a:off x="3110845" y="9834"/>
            <a:ext cx="6170609" cy="68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57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687" y="0"/>
            <a:ext cx="7915275" cy="3286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684" y="3286125"/>
            <a:ext cx="6633279" cy="35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0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57" y="2628900"/>
            <a:ext cx="4383314" cy="156966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u="sng" dirty="0"/>
              <a:t>コンセプト</a:t>
            </a:r>
            <a:r>
              <a:rPr lang="en-US" sz="4800" u="sng" dirty="0"/>
              <a:t>CONCEPT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830" y="5298831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857" y="3845169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0748" y="-4527550"/>
            <a:ext cx="6568440" cy="3942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6244" y="-5246479"/>
            <a:ext cx="8061960" cy="4836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0391" y="-5761673"/>
            <a:ext cx="9886950" cy="5648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22945" y="-4014470"/>
            <a:ext cx="51435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538" y="30897"/>
            <a:ext cx="956020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815" y="-5023485"/>
            <a:ext cx="84201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34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34"/>
          <p:cNvSpPr txBox="1"/>
          <p:nvPr/>
        </p:nvSpPr>
        <p:spPr>
          <a:xfrm>
            <a:off x="3557989" y="210992"/>
            <a:ext cx="5213363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Toshiba </a:t>
            </a:r>
            <a:r>
              <a:rPr lang="en-US" sz="2400" u="sng" dirty="0" err="1"/>
              <a:t>SCiB</a:t>
            </a:r>
            <a:r>
              <a:rPr lang="en-US" sz="2400" u="sng" dirty="0"/>
              <a:t> Battery Specification</a:t>
            </a:r>
          </a:p>
          <a:p>
            <a:pPr algn="ctr"/>
            <a:r>
              <a:rPr lang="ja-JP" altLang="en-US" sz="2400" u="sng" dirty="0"/>
              <a:t>東芝</a:t>
            </a:r>
            <a:r>
              <a:rPr lang="en-US" altLang="ja-JP" sz="2400" u="sng" dirty="0" err="1"/>
              <a:t>SCiB</a:t>
            </a:r>
            <a:r>
              <a:rPr lang="ja-JP" altLang="en-US" sz="2400" u="sng" dirty="0"/>
              <a:t>バッテリーの仕様</a:t>
            </a:r>
            <a:endParaRPr lang="en-US" sz="2400" u="sng" dirty="0"/>
          </a:p>
        </p:txBody>
      </p:sp>
      <p:sp>
        <p:nvSpPr>
          <p:cNvPr id="51" name="TextBox 50"/>
          <p:cNvSpPr txBox="1"/>
          <p:nvPr/>
        </p:nvSpPr>
        <p:spPr>
          <a:xfrm>
            <a:off x="1105651" y="-1954262"/>
            <a:ext cx="349258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Main goals of BMS Embedded System are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Monitoring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Estimating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Predicting</a:t>
            </a:r>
          </a:p>
          <a:p>
            <a:r>
              <a:rPr lang="en-US" sz="1200" dirty="0"/>
              <a:t>the battery house that consists of 5 clusters. </a:t>
            </a:r>
          </a:p>
          <a:p>
            <a:r>
              <a:rPr lang="en-US" sz="1200" dirty="0"/>
              <a:t>(*1 cluster = 12 batteries series)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667" t="29930" r="54365" b="37619"/>
          <a:stretch/>
        </p:blipFill>
        <p:spPr>
          <a:xfrm>
            <a:off x="731039" y="1258240"/>
            <a:ext cx="5433631" cy="5229018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2485088">
            <a:off x="841829" y="2989943"/>
            <a:ext cx="725714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 rot="9144784">
            <a:off x="800782" y="4482320"/>
            <a:ext cx="2128737" cy="218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 rot="1354649" flipV="1">
            <a:off x="3571069" y="2930836"/>
            <a:ext cx="1237971" cy="17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 rot="19561081" flipV="1">
            <a:off x="4028691" y="2018004"/>
            <a:ext cx="740650" cy="195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60622" y="5364178"/>
            <a:ext cx="1512027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出力端子（＋）</a:t>
            </a:r>
            <a:r>
              <a:rPr lang="en-US" altLang="ja-JP" sz="1200" dirty="0"/>
              <a:t>/ </a:t>
            </a:r>
          </a:p>
          <a:p>
            <a:pPr algn="ctr"/>
            <a:r>
              <a:rPr lang="en-US" altLang="ja-JP" sz="1200" dirty="0"/>
              <a:t>Positive Terminal (+)</a:t>
            </a:r>
            <a:endParaRPr lang="en-US" sz="1200" u="sng" dirty="0"/>
          </a:p>
        </p:txBody>
      </p:sp>
      <p:sp>
        <p:nvSpPr>
          <p:cNvPr id="63" name="TextBox 62"/>
          <p:cNvSpPr txBox="1"/>
          <p:nvPr/>
        </p:nvSpPr>
        <p:spPr>
          <a:xfrm>
            <a:off x="50398" y="2302230"/>
            <a:ext cx="1572649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出力端子（</a:t>
            </a:r>
            <a:r>
              <a:rPr lang="en-US" altLang="ja-JP" sz="1200" dirty="0"/>
              <a:t>-</a:t>
            </a:r>
            <a:r>
              <a:rPr lang="ja-JP" altLang="en-US" sz="1200" dirty="0"/>
              <a:t>）</a:t>
            </a:r>
            <a:r>
              <a:rPr lang="en-US" altLang="ja-JP" sz="1200" dirty="0"/>
              <a:t>/</a:t>
            </a:r>
          </a:p>
          <a:p>
            <a:pPr algn="ctr"/>
            <a:r>
              <a:rPr lang="en-US" altLang="ja-JP" sz="1200" dirty="0"/>
              <a:t> Negative Terminal (-)</a:t>
            </a:r>
            <a:endParaRPr lang="en-US" sz="1200" u="sng" dirty="0"/>
          </a:p>
        </p:txBody>
      </p:sp>
      <p:sp>
        <p:nvSpPr>
          <p:cNvPr id="64" name="TextBox 63"/>
          <p:cNvSpPr txBox="1"/>
          <p:nvPr/>
        </p:nvSpPr>
        <p:spPr>
          <a:xfrm>
            <a:off x="3529594" y="3332371"/>
            <a:ext cx="240267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BMU/ </a:t>
            </a:r>
            <a:r>
              <a:rPr lang="ja-JP" altLang="en-US" sz="1200" dirty="0"/>
              <a:t>バッテリーマネジメントユニット（バッテリー内部）</a:t>
            </a:r>
            <a:endParaRPr lang="en-US" altLang="ja-JP" sz="1200" dirty="0"/>
          </a:p>
          <a:p>
            <a:pPr algn="ctr"/>
            <a:r>
              <a:rPr lang="en-US" altLang="ja-JP" sz="1200" dirty="0"/>
              <a:t>BMU/ Battery Management Unit (Inside Battery)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913086" y="1679609"/>
            <a:ext cx="1620717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データ通信）</a:t>
            </a:r>
            <a:endParaRPr lang="en-US" altLang="ja-JP" sz="1200" dirty="0"/>
          </a:p>
          <a:p>
            <a:pPr algn="ctr"/>
            <a:r>
              <a:rPr lang="en-US" altLang="ja-JP" sz="1200" dirty="0"/>
              <a:t>Data  Communication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04866" y="1679609"/>
            <a:ext cx="1620717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3</a:t>
            </a:r>
            <a:r>
              <a:rPr lang="ja-JP" altLang="en-US" sz="1200" dirty="0"/>
              <a:t>種類のケーブル</a:t>
            </a:r>
            <a:endParaRPr lang="en-US" altLang="ja-JP" sz="1200" dirty="0"/>
          </a:p>
          <a:p>
            <a:pPr algn="ctr"/>
            <a:r>
              <a:rPr lang="en-US" altLang="ja-JP" sz="1200" dirty="0"/>
              <a:t>3 types of cable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009273" y="2625395"/>
            <a:ext cx="1755142" cy="27699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IN PORT (CAN OUTPUT)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028090" y="2625393"/>
            <a:ext cx="1620717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DO PORT </a:t>
            </a:r>
          </a:p>
          <a:p>
            <a:pPr algn="ctr"/>
            <a:r>
              <a:rPr lang="en-US" altLang="ja-JP" sz="1200" dirty="0"/>
              <a:t>(Contact output signal)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874961" y="2625393"/>
            <a:ext cx="1964614" cy="27699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OUT PORT (CAN OUTPUT)</a:t>
            </a:r>
          </a:p>
        </p:txBody>
      </p:sp>
      <p:cxnSp>
        <p:nvCxnSpPr>
          <p:cNvPr id="9" name="Elbow Connector 8"/>
          <p:cNvCxnSpPr>
            <a:stCxn id="65" idx="3"/>
            <a:endCxn id="67" idx="1"/>
          </p:cNvCxnSpPr>
          <p:nvPr/>
        </p:nvCxnSpPr>
        <p:spPr>
          <a:xfrm>
            <a:off x="6533803" y="1910442"/>
            <a:ext cx="17106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67" idx="2"/>
            <a:endCxn id="69" idx="0"/>
          </p:cNvCxnSpPr>
          <p:nvPr/>
        </p:nvCxnSpPr>
        <p:spPr>
          <a:xfrm rot="5400000">
            <a:off x="6958975" y="2069144"/>
            <a:ext cx="484121" cy="6283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7" idx="2"/>
            <a:endCxn id="70" idx="0"/>
          </p:cNvCxnSpPr>
          <p:nvPr/>
        </p:nvCxnSpPr>
        <p:spPr>
          <a:xfrm rot="16200000" flipH="1">
            <a:off x="7934778" y="1721721"/>
            <a:ext cx="484119" cy="13232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7" idx="2"/>
            <a:endCxn id="71" idx="0"/>
          </p:cNvCxnSpPr>
          <p:nvPr/>
        </p:nvCxnSpPr>
        <p:spPr>
          <a:xfrm rot="16200000" flipH="1">
            <a:off x="8944187" y="712311"/>
            <a:ext cx="484119" cy="33420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014036" y="3375899"/>
            <a:ext cx="1745516" cy="23083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ja-JP" altLang="en-US" sz="1200" dirty="0"/>
              <a:t>セル電圧              </a:t>
            </a:r>
            <a:r>
              <a:rPr lang="en-US" altLang="ja-JP" sz="1200" dirty="0"/>
              <a:t> Cell voltage</a:t>
            </a:r>
          </a:p>
          <a:p>
            <a:pPr marL="228600" indent="-228600">
              <a:buFont typeface="+mj-lt"/>
              <a:buAutoNum type="arabicPeriod"/>
            </a:pPr>
            <a:r>
              <a:rPr lang="ja-JP" altLang="en-US" sz="1200" dirty="0"/>
              <a:t>モジュール内部の温度</a:t>
            </a:r>
            <a:r>
              <a:rPr lang="en-US" altLang="ja-JP" sz="1200" dirty="0"/>
              <a:t>Temperature inside module</a:t>
            </a:r>
          </a:p>
          <a:p>
            <a:pPr marL="228600" indent="-228600">
              <a:buFont typeface="+mj-lt"/>
              <a:buAutoNum type="arabicPeriod"/>
            </a:pPr>
            <a:r>
              <a:rPr lang="ja-JP" altLang="en-US" sz="1200" dirty="0"/>
              <a:t>充放電電流</a:t>
            </a:r>
            <a:r>
              <a:rPr lang="en-US" altLang="ja-JP" sz="1200" dirty="0"/>
              <a:t>Charge/discharge current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1200" dirty="0"/>
              <a:t>SOC</a:t>
            </a:r>
          </a:p>
          <a:p>
            <a:pPr marL="228600" indent="-228600">
              <a:buFont typeface="+mj-lt"/>
              <a:buAutoNum type="arabicPeriod"/>
            </a:pPr>
            <a:r>
              <a:rPr lang="ja-JP" altLang="en-US" sz="1200" dirty="0"/>
              <a:t>システム異常</a:t>
            </a:r>
            <a:r>
              <a:rPr lang="en-US" altLang="ja-JP" sz="1200" dirty="0"/>
              <a:t>System abnormality</a:t>
            </a:r>
          </a:p>
          <a:p>
            <a:pPr marL="228600" indent="-228600">
              <a:buFont typeface="+mj-lt"/>
              <a:buAutoNum type="arabicPeriod"/>
            </a:pPr>
            <a:r>
              <a:rPr lang="ja-JP" altLang="en-US" sz="1200" dirty="0"/>
              <a:t>通知 </a:t>
            </a:r>
            <a:r>
              <a:rPr lang="en-US" altLang="ja-JP" sz="1200" dirty="0"/>
              <a:t>notification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872974" y="3407346"/>
            <a:ext cx="1928710" cy="28623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ja-JP" sz="1200" dirty="0"/>
              <a:t>DO1</a:t>
            </a:r>
            <a:r>
              <a:rPr lang="ja-JP" altLang="en-US" sz="1200" dirty="0"/>
              <a:t>：放電状態の通知</a:t>
            </a:r>
            <a:r>
              <a:rPr lang="en-US" altLang="ja-JP" sz="1200" dirty="0"/>
              <a:t> DO1: Discharge status notification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1200" dirty="0"/>
              <a:t>DO2: </a:t>
            </a:r>
            <a:r>
              <a:rPr lang="ja-JP" altLang="en-US" sz="1200" dirty="0"/>
              <a:t>充電状態の通知 </a:t>
            </a:r>
            <a:r>
              <a:rPr lang="en-US" altLang="ja-JP" sz="1200" dirty="0"/>
              <a:t>DO2: Charge status notification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1200" dirty="0"/>
              <a:t>DO3: </a:t>
            </a:r>
            <a:r>
              <a:rPr lang="ja-JP" altLang="en-US" sz="1200" dirty="0"/>
              <a:t>温度状態の通知 </a:t>
            </a:r>
            <a:r>
              <a:rPr lang="en-US" altLang="ja-JP" sz="1200" dirty="0"/>
              <a:t>DO3: Temperature status notification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1200" dirty="0"/>
              <a:t>DO4.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1200" dirty="0"/>
              <a:t>DO5</a:t>
            </a:r>
            <a:r>
              <a:rPr lang="ja-JP" altLang="en-US" sz="1200" dirty="0"/>
              <a:t>：</a:t>
            </a:r>
            <a:r>
              <a:rPr lang="en-US" altLang="ja-JP" sz="1200" dirty="0"/>
              <a:t>SOC</a:t>
            </a:r>
            <a:r>
              <a:rPr lang="ja-JP" altLang="en-US" sz="1200" dirty="0"/>
              <a:t>を</a:t>
            </a:r>
            <a:r>
              <a:rPr lang="en-US" altLang="ja-JP" sz="1200" dirty="0"/>
              <a:t>4</a:t>
            </a:r>
            <a:r>
              <a:rPr lang="ja-JP" altLang="en-US" sz="1200" dirty="0"/>
              <a:t>段階で通知（</a:t>
            </a:r>
            <a:r>
              <a:rPr lang="en-US" altLang="ja-JP" sz="1200" dirty="0"/>
              <a:t>2</a:t>
            </a:r>
            <a:r>
              <a:rPr lang="ja-JP" altLang="en-US" sz="1200" dirty="0"/>
              <a:t>ビット時）</a:t>
            </a:r>
            <a:r>
              <a:rPr lang="en-US" altLang="ja-JP" sz="1200" dirty="0"/>
              <a:t>DO5: SOC notification on a four-level scale (in 2 bit)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953188" y="3391059"/>
            <a:ext cx="1810496" cy="17543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sz="1200" dirty="0"/>
              <a:t>OUT</a:t>
            </a:r>
            <a:r>
              <a:rPr lang="ja-JP" altLang="en-US" sz="1200" dirty="0"/>
              <a:t>ポートは、</a:t>
            </a:r>
            <a:r>
              <a:rPr lang="en-US" altLang="ja-JP" sz="1200" dirty="0"/>
              <a:t>1</a:t>
            </a:r>
            <a:r>
              <a:rPr lang="ja-JP" altLang="en-US" sz="1200" dirty="0"/>
              <a:t>つ目のバッテリーと</a:t>
            </a:r>
            <a:r>
              <a:rPr lang="en-US" altLang="ja-JP" sz="1200" dirty="0"/>
              <a:t>2</a:t>
            </a:r>
            <a:r>
              <a:rPr lang="ja-JP" altLang="en-US" sz="1200" dirty="0"/>
              <a:t>つ目のバッテリーを接続したときにのみ使用されます。</a:t>
            </a:r>
            <a:endParaRPr lang="en-US" altLang="ja-JP" sz="1200" dirty="0"/>
          </a:p>
          <a:p>
            <a:r>
              <a:rPr lang="en-US" altLang="ja-JP" sz="1200" dirty="0"/>
              <a:t>OUT Port is only used when the first battery is connected to second battery</a:t>
            </a:r>
          </a:p>
        </p:txBody>
      </p:sp>
      <p:cxnSp>
        <p:nvCxnSpPr>
          <p:cNvPr id="39" name="Elbow Connector 38"/>
          <p:cNvCxnSpPr>
            <a:stCxn id="69" idx="2"/>
            <a:endCxn id="82" idx="0"/>
          </p:cNvCxnSpPr>
          <p:nvPr/>
        </p:nvCxnSpPr>
        <p:spPr>
          <a:xfrm rot="5400000">
            <a:off x="6650067" y="3139121"/>
            <a:ext cx="473505" cy="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70" idx="2"/>
            <a:endCxn id="83" idx="0"/>
          </p:cNvCxnSpPr>
          <p:nvPr/>
        </p:nvCxnSpPr>
        <p:spPr>
          <a:xfrm rot="5400000">
            <a:off x="8677745" y="3246642"/>
            <a:ext cx="320288" cy="1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71" idx="2"/>
            <a:endCxn id="84" idx="0"/>
          </p:cNvCxnSpPr>
          <p:nvPr/>
        </p:nvCxnSpPr>
        <p:spPr>
          <a:xfrm rot="16200000" flipH="1">
            <a:off x="10613519" y="3146141"/>
            <a:ext cx="488667" cy="11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115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34"/>
          <p:cNvSpPr txBox="1"/>
          <p:nvPr/>
        </p:nvSpPr>
        <p:spPr>
          <a:xfrm>
            <a:off x="3557989" y="210992"/>
            <a:ext cx="5213363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Toshiba </a:t>
            </a:r>
            <a:r>
              <a:rPr lang="en-US" sz="2400" u="sng" dirty="0" err="1"/>
              <a:t>SCiB</a:t>
            </a:r>
            <a:r>
              <a:rPr lang="en-US" sz="2400" u="sng" dirty="0"/>
              <a:t> Battery Specification</a:t>
            </a:r>
          </a:p>
          <a:p>
            <a:pPr algn="ctr"/>
            <a:r>
              <a:rPr lang="ja-JP" altLang="en-US" sz="2400" u="sng" dirty="0"/>
              <a:t>東芝</a:t>
            </a:r>
            <a:r>
              <a:rPr lang="en-US" altLang="ja-JP" sz="2400" u="sng" dirty="0" err="1"/>
              <a:t>SCiB</a:t>
            </a:r>
            <a:r>
              <a:rPr lang="ja-JP" altLang="en-US" sz="2400" u="sng" dirty="0"/>
              <a:t>バッテリーの仕様</a:t>
            </a:r>
            <a:endParaRPr lang="en-US" sz="2400" u="sng" dirty="0"/>
          </a:p>
        </p:txBody>
      </p:sp>
      <p:sp>
        <p:nvSpPr>
          <p:cNvPr id="51" name="TextBox 50"/>
          <p:cNvSpPr txBox="1"/>
          <p:nvPr/>
        </p:nvSpPr>
        <p:spPr>
          <a:xfrm>
            <a:off x="1105651" y="-1954262"/>
            <a:ext cx="349258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Main goals of BMS Embedded System are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Monitoring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Estimating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Predicting</a:t>
            </a:r>
          </a:p>
          <a:p>
            <a:r>
              <a:rPr lang="en-US" sz="1200" dirty="0"/>
              <a:t>the battery house that consists of 5 clusters. </a:t>
            </a:r>
          </a:p>
          <a:p>
            <a:r>
              <a:rPr lang="en-US" sz="1200" dirty="0"/>
              <a:t>(*1 cluster = 12 batteries series)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667" t="29930" r="54365" b="37619"/>
          <a:stretch/>
        </p:blipFill>
        <p:spPr>
          <a:xfrm>
            <a:off x="731039" y="1258240"/>
            <a:ext cx="5433631" cy="5229018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2485088">
            <a:off x="841829" y="2989943"/>
            <a:ext cx="725714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 rot="9144784">
            <a:off x="800782" y="4482320"/>
            <a:ext cx="2128737" cy="218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 rot="1354649" flipV="1">
            <a:off x="3571069" y="2930836"/>
            <a:ext cx="1237971" cy="17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 rot="19561081" flipV="1">
            <a:off x="4028691" y="2018004"/>
            <a:ext cx="740650" cy="195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60622" y="5364178"/>
            <a:ext cx="1512027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出力端子（＋）</a:t>
            </a:r>
            <a:r>
              <a:rPr lang="en-US" altLang="ja-JP" sz="1200" dirty="0"/>
              <a:t>/ </a:t>
            </a:r>
          </a:p>
          <a:p>
            <a:pPr algn="ctr"/>
            <a:r>
              <a:rPr lang="en-US" altLang="ja-JP" sz="1200" dirty="0"/>
              <a:t>Positive Terminal (+)</a:t>
            </a:r>
            <a:endParaRPr lang="en-US" sz="1200" u="sng" dirty="0"/>
          </a:p>
        </p:txBody>
      </p:sp>
      <p:sp>
        <p:nvSpPr>
          <p:cNvPr id="63" name="TextBox 62"/>
          <p:cNvSpPr txBox="1"/>
          <p:nvPr/>
        </p:nvSpPr>
        <p:spPr>
          <a:xfrm>
            <a:off x="50398" y="2302230"/>
            <a:ext cx="1572649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出力端子（</a:t>
            </a:r>
            <a:r>
              <a:rPr lang="en-US" altLang="ja-JP" sz="1200" dirty="0"/>
              <a:t>-</a:t>
            </a:r>
            <a:r>
              <a:rPr lang="ja-JP" altLang="en-US" sz="1200" dirty="0"/>
              <a:t>）</a:t>
            </a:r>
            <a:r>
              <a:rPr lang="en-US" altLang="ja-JP" sz="1200" dirty="0"/>
              <a:t>/</a:t>
            </a:r>
          </a:p>
          <a:p>
            <a:pPr algn="ctr"/>
            <a:r>
              <a:rPr lang="en-US" altLang="ja-JP" sz="1200" dirty="0"/>
              <a:t> Negative Terminal (-)</a:t>
            </a:r>
            <a:endParaRPr lang="en-US" sz="1200" u="sng" dirty="0"/>
          </a:p>
        </p:txBody>
      </p:sp>
      <p:sp>
        <p:nvSpPr>
          <p:cNvPr id="65" name="TextBox 64"/>
          <p:cNvSpPr txBox="1"/>
          <p:nvPr/>
        </p:nvSpPr>
        <p:spPr>
          <a:xfrm>
            <a:off x="4913086" y="1679609"/>
            <a:ext cx="1620717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データ通信）</a:t>
            </a:r>
            <a:endParaRPr lang="en-US" altLang="ja-JP" sz="1200" dirty="0"/>
          </a:p>
          <a:p>
            <a:pPr algn="ctr"/>
            <a:r>
              <a:rPr lang="en-US" altLang="ja-JP" sz="1200" dirty="0"/>
              <a:t>Data  Communication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04866" y="1679609"/>
            <a:ext cx="1620717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3</a:t>
            </a:r>
            <a:r>
              <a:rPr lang="ja-JP" altLang="en-US" sz="1200" dirty="0"/>
              <a:t>種類のケーブル</a:t>
            </a:r>
            <a:endParaRPr lang="en-US" altLang="ja-JP" sz="1200" dirty="0"/>
          </a:p>
          <a:p>
            <a:pPr algn="ctr"/>
            <a:r>
              <a:rPr lang="en-US" altLang="ja-JP" sz="1200" dirty="0"/>
              <a:t>3 types of cable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009273" y="2625395"/>
            <a:ext cx="1755142" cy="27699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IN PORT (CAN OUTPUT)</a:t>
            </a:r>
          </a:p>
        </p:txBody>
      </p:sp>
      <p:cxnSp>
        <p:nvCxnSpPr>
          <p:cNvPr id="9" name="Elbow Connector 8"/>
          <p:cNvCxnSpPr>
            <a:stCxn id="65" idx="3"/>
            <a:endCxn id="67" idx="1"/>
          </p:cNvCxnSpPr>
          <p:nvPr/>
        </p:nvCxnSpPr>
        <p:spPr>
          <a:xfrm>
            <a:off x="6533803" y="1910442"/>
            <a:ext cx="17106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67" idx="2"/>
            <a:endCxn id="69" idx="0"/>
          </p:cNvCxnSpPr>
          <p:nvPr/>
        </p:nvCxnSpPr>
        <p:spPr>
          <a:xfrm rot="5400000">
            <a:off x="6958975" y="2069144"/>
            <a:ext cx="484121" cy="6283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014036" y="3375899"/>
            <a:ext cx="1745516" cy="23083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ja-JP" altLang="en-US" sz="1200" dirty="0"/>
              <a:t>セル電圧              </a:t>
            </a:r>
            <a:r>
              <a:rPr lang="en-US" altLang="ja-JP" sz="1200" dirty="0"/>
              <a:t> Cell voltage</a:t>
            </a:r>
          </a:p>
          <a:p>
            <a:pPr marL="228600" indent="-228600">
              <a:buFont typeface="+mj-lt"/>
              <a:buAutoNum type="arabicPeriod"/>
            </a:pPr>
            <a:r>
              <a:rPr lang="ja-JP" altLang="en-US" sz="1200" dirty="0"/>
              <a:t>モジュール内部の温度</a:t>
            </a:r>
            <a:r>
              <a:rPr lang="en-US" altLang="ja-JP" sz="1200" dirty="0"/>
              <a:t>Temperature inside module</a:t>
            </a:r>
          </a:p>
          <a:p>
            <a:pPr marL="228600" indent="-228600">
              <a:buFont typeface="+mj-lt"/>
              <a:buAutoNum type="arabicPeriod"/>
            </a:pPr>
            <a:r>
              <a:rPr lang="ja-JP" altLang="en-US" sz="1200" dirty="0"/>
              <a:t>充放電電流</a:t>
            </a:r>
            <a:r>
              <a:rPr lang="en-US" altLang="ja-JP" sz="1200" dirty="0"/>
              <a:t>Charge/discharge current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1200" dirty="0"/>
              <a:t>SOC</a:t>
            </a:r>
          </a:p>
          <a:p>
            <a:pPr marL="228600" indent="-228600">
              <a:buFont typeface="+mj-lt"/>
              <a:buAutoNum type="arabicPeriod"/>
            </a:pPr>
            <a:r>
              <a:rPr lang="ja-JP" altLang="en-US" sz="1200" dirty="0"/>
              <a:t>システム異常</a:t>
            </a:r>
            <a:r>
              <a:rPr lang="en-US" altLang="ja-JP" sz="1200" dirty="0"/>
              <a:t>System abnormality</a:t>
            </a:r>
          </a:p>
          <a:p>
            <a:pPr marL="228600" indent="-228600">
              <a:buFont typeface="+mj-lt"/>
              <a:buAutoNum type="arabicPeriod"/>
            </a:pPr>
            <a:r>
              <a:rPr lang="ja-JP" altLang="en-US" sz="1200" dirty="0"/>
              <a:t>通知 </a:t>
            </a:r>
            <a:r>
              <a:rPr lang="en-US" altLang="ja-JP" sz="1200" dirty="0"/>
              <a:t>notification</a:t>
            </a:r>
          </a:p>
        </p:txBody>
      </p:sp>
      <p:cxnSp>
        <p:nvCxnSpPr>
          <p:cNvPr id="39" name="Elbow Connector 38"/>
          <p:cNvCxnSpPr>
            <a:stCxn id="69" idx="2"/>
            <a:endCxn id="82" idx="0"/>
          </p:cNvCxnSpPr>
          <p:nvPr/>
        </p:nvCxnSpPr>
        <p:spPr>
          <a:xfrm rot="5400000">
            <a:off x="6650067" y="3139121"/>
            <a:ext cx="473505" cy="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4722" t="30864" r="25209" b="33457"/>
          <a:stretch/>
        </p:blipFill>
        <p:spPr>
          <a:xfrm>
            <a:off x="7868268" y="2171398"/>
            <a:ext cx="4214462" cy="16892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181" t="70370" r="57708" b="14939"/>
          <a:stretch/>
        </p:blipFill>
        <p:spPr>
          <a:xfrm>
            <a:off x="7811324" y="4001856"/>
            <a:ext cx="2032000" cy="1511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7143" t="68590" r="25000" b="5308"/>
          <a:stretch/>
        </p:blipFill>
        <p:spPr>
          <a:xfrm>
            <a:off x="9749860" y="4113922"/>
            <a:ext cx="2442140" cy="128716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960993" y="3332371"/>
            <a:ext cx="4032343" cy="27699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ja-JP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8129143" y="5684223"/>
            <a:ext cx="2785268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コネクタタイプ </a:t>
            </a:r>
            <a:r>
              <a:rPr lang="en-US" altLang="ja-JP" sz="1200" dirty="0"/>
              <a:t>Connector type :</a:t>
            </a:r>
          </a:p>
          <a:p>
            <a:pPr algn="ctr"/>
            <a:r>
              <a:rPr lang="en-US" altLang="ja-JP" sz="1200" dirty="0"/>
              <a:t>JST</a:t>
            </a:r>
            <a:r>
              <a:rPr lang="ja-JP" altLang="en-US" sz="1200" dirty="0"/>
              <a:t>製 </a:t>
            </a:r>
            <a:r>
              <a:rPr lang="en-US" altLang="ja-JP" sz="1200" dirty="0"/>
              <a:t>08R-JWPF-VSLE-D (+)</a:t>
            </a:r>
          </a:p>
          <a:p>
            <a:pPr algn="ctr"/>
            <a:r>
              <a:rPr lang="en-US" altLang="ja-JP" sz="1200" dirty="0"/>
              <a:t>JST connector 08R-JWPF-VSLE-D (Male)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65837" y="3352005"/>
            <a:ext cx="240267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BMU/ </a:t>
            </a:r>
            <a:r>
              <a:rPr lang="ja-JP" altLang="en-US" sz="1200" dirty="0"/>
              <a:t>バッテリーマネジメントユニット（バッテリー内部）</a:t>
            </a:r>
            <a:endParaRPr lang="en-US" altLang="ja-JP" sz="1200" dirty="0"/>
          </a:p>
          <a:p>
            <a:pPr algn="ctr"/>
            <a:r>
              <a:rPr lang="en-US" altLang="ja-JP" sz="1200" dirty="0"/>
              <a:t>BMU/ Battery Management Unit (Inside Battery)</a:t>
            </a:r>
          </a:p>
        </p:txBody>
      </p:sp>
    </p:spTree>
    <p:extLst>
      <p:ext uri="{BB962C8B-B14F-4D97-AF65-F5344CB8AC3E}">
        <p14:creationId xmlns:p14="http://schemas.microsoft.com/office/powerpoint/2010/main" val="864266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34"/>
          <p:cNvSpPr txBox="1"/>
          <p:nvPr/>
        </p:nvSpPr>
        <p:spPr>
          <a:xfrm>
            <a:off x="3557989" y="210992"/>
            <a:ext cx="5213363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Toshiba </a:t>
            </a:r>
            <a:r>
              <a:rPr lang="en-US" sz="2400" u="sng" dirty="0" err="1"/>
              <a:t>SCiB</a:t>
            </a:r>
            <a:r>
              <a:rPr lang="en-US" sz="2400" u="sng" dirty="0"/>
              <a:t> Battery Specification</a:t>
            </a:r>
          </a:p>
          <a:p>
            <a:pPr algn="ctr"/>
            <a:r>
              <a:rPr lang="ja-JP" altLang="en-US" sz="2400" u="sng" dirty="0"/>
              <a:t>東芝</a:t>
            </a:r>
            <a:r>
              <a:rPr lang="en-US" altLang="ja-JP" sz="2400" u="sng" dirty="0" err="1"/>
              <a:t>SCiB</a:t>
            </a:r>
            <a:r>
              <a:rPr lang="ja-JP" altLang="en-US" sz="2400" u="sng" dirty="0"/>
              <a:t>バッテリーの仕様</a:t>
            </a:r>
            <a:endParaRPr lang="en-US" sz="2400" u="sng" dirty="0"/>
          </a:p>
        </p:txBody>
      </p:sp>
      <p:sp>
        <p:nvSpPr>
          <p:cNvPr id="51" name="TextBox 50"/>
          <p:cNvSpPr txBox="1"/>
          <p:nvPr/>
        </p:nvSpPr>
        <p:spPr>
          <a:xfrm>
            <a:off x="1105651" y="-1954262"/>
            <a:ext cx="349258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Main goals of BMS Embedded System are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Monitoring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Estimating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Predicting</a:t>
            </a:r>
          </a:p>
          <a:p>
            <a:r>
              <a:rPr lang="en-US" sz="1200" dirty="0"/>
              <a:t>the battery house that consists of 5 clusters. </a:t>
            </a:r>
          </a:p>
          <a:p>
            <a:r>
              <a:rPr lang="en-US" sz="1200" dirty="0"/>
              <a:t>(*1 cluster = 12 batteries series)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667" t="29930" r="54365" b="37619"/>
          <a:stretch/>
        </p:blipFill>
        <p:spPr>
          <a:xfrm>
            <a:off x="731039" y="1258240"/>
            <a:ext cx="5433631" cy="5229018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2485088">
            <a:off x="841829" y="2989943"/>
            <a:ext cx="725714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 rot="9144784">
            <a:off x="800782" y="4482320"/>
            <a:ext cx="2128737" cy="218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 rot="1354649" flipV="1">
            <a:off x="3571069" y="2930836"/>
            <a:ext cx="1237971" cy="17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 rot="19561081" flipV="1">
            <a:off x="4028691" y="2018004"/>
            <a:ext cx="740650" cy="195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60622" y="5364178"/>
            <a:ext cx="1512027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出力端子（＋）</a:t>
            </a:r>
            <a:r>
              <a:rPr lang="en-US" altLang="ja-JP" sz="1200" dirty="0"/>
              <a:t>/ </a:t>
            </a:r>
          </a:p>
          <a:p>
            <a:pPr algn="ctr"/>
            <a:r>
              <a:rPr lang="en-US" altLang="ja-JP" sz="1200" dirty="0"/>
              <a:t>Positive Terminal (+)</a:t>
            </a:r>
            <a:endParaRPr lang="en-US" sz="1200" u="sng" dirty="0"/>
          </a:p>
        </p:txBody>
      </p:sp>
      <p:sp>
        <p:nvSpPr>
          <p:cNvPr id="63" name="TextBox 62"/>
          <p:cNvSpPr txBox="1"/>
          <p:nvPr/>
        </p:nvSpPr>
        <p:spPr>
          <a:xfrm>
            <a:off x="50398" y="2302230"/>
            <a:ext cx="1572649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出力端子（</a:t>
            </a:r>
            <a:r>
              <a:rPr lang="en-US" altLang="ja-JP" sz="1200" dirty="0"/>
              <a:t>-</a:t>
            </a:r>
            <a:r>
              <a:rPr lang="ja-JP" altLang="en-US" sz="1200" dirty="0"/>
              <a:t>）</a:t>
            </a:r>
            <a:r>
              <a:rPr lang="en-US" altLang="ja-JP" sz="1200" dirty="0"/>
              <a:t>/</a:t>
            </a:r>
          </a:p>
          <a:p>
            <a:pPr algn="ctr"/>
            <a:r>
              <a:rPr lang="en-US" altLang="ja-JP" sz="1200" dirty="0"/>
              <a:t> Negative Terminal (-)</a:t>
            </a:r>
            <a:endParaRPr lang="en-US" sz="1200" u="sng" dirty="0"/>
          </a:p>
        </p:txBody>
      </p:sp>
      <p:sp>
        <p:nvSpPr>
          <p:cNvPr id="64" name="TextBox 63"/>
          <p:cNvSpPr txBox="1"/>
          <p:nvPr/>
        </p:nvSpPr>
        <p:spPr>
          <a:xfrm>
            <a:off x="2965837" y="3352005"/>
            <a:ext cx="240267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BMU/ </a:t>
            </a:r>
            <a:r>
              <a:rPr lang="ja-JP" altLang="en-US" sz="1200" dirty="0"/>
              <a:t>バッテリーマネジメントユニット（バッテリー内部）</a:t>
            </a:r>
            <a:endParaRPr lang="en-US" altLang="ja-JP" sz="1200" dirty="0"/>
          </a:p>
          <a:p>
            <a:pPr algn="ctr"/>
            <a:r>
              <a:rPr lang="en-US" altLang="ja-JP" sz="1200" dirty="0"/>
              <a:t>BMU/ Battery Management Unit (Inside Battery)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913086" y="1679609"/>
            <a:ext cx="1620717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データ通信）</a:t>
            </a:r>
            <a:endParaRPr lang="en-US" altLang="ja-JP" sz="1200" dirty="0"/>
          </a:p>
          <a:p>
            <a:pPr algn="ctr"/>
            <a:r>
              <a:rPr lang="en-US" altLang="ja-JP" sz="1200" dirty="0"/>
              <a:t>Data  Communication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04866" y="1679609"/>
            <a:ext cx="1620717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3</a:t>
            </a:r>
            <a:r>
              <a:rPr lang="ja-JP" altLang="en-US" sz="1200" dirty="0"/>
              <a:t>種類のケーブル</a:t>
            </a:r>
            <a:endParaRPr lang="en-US" altLang="ja-JP" sz="1200" dirty="0"/>
          </a:p>
          <a:p>
            <a:pPr algn="ctr"/>
            <a:r>
              <a:rPr lang="en-US" altLang="ja-JP" sz="1200" dirty="0"/>
              <a:t>3 types of cable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882202" y="2651464"/>
            <a:ext cx="1620717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DO PORT </a:t>
            </a:r>
          </a:p>
          <a:p>
            <a:pPr algn="ctr"/>
            <a:r>
              <a:rPr lang="en-US" altLang="ja-JP" sz="1200" dirty="0"/>
              <a:t>(Contact output signal)</a:t>
            </a:r>
          </a:p>
        </p:txBody>
      </p:sp>
      <p:cxnSp>
        <p:nvCxnSpPr>
          <p:cNvPr id="9" name="Elbow Connector 8"/>
          <p:cNvCxnSpPr>
            <a:stCxn id="65" idx="3"/>
            <a:endCxn id="67" idx="1"/>
          </p:cNvCxnSpPr>
          <p:nvPr/>
        </p:nvCxnSpPr>
        <p:spPr>
          <a:xfrm>
            <a:off x="6533803" y="1910442"/>
            <a:ext cx="17106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7" idx="2"/>
            <a:endCxn id="70" idx="0"/>
          </p:cNvCxnSpPr>
          <p:nvPr/>
        </p:nvCxnSpPr>
        <p:spPr>
          <a:xfrm rot="5400000">
            <a:off x="6848798" y="1985037"/>
            <a:ext cx="510190" cy="8226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728207" y="3354163"/>
            <a:ext cx="1928710" cy="28623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ja-JP" sz="1200" dirty="0"/>
              <a:t>DO1</a:t>
            </a:r>
            <a:r>
              <a:rPr lang="ja-JP" altLang="en-US" sz="1200" dirty="0"/>
              <a:t>：放電状態の通知</a:t>
            </a:r>
            <a:r>
              <a:rPr lang="en-US" altLang="ja-JP" sz="1200" dirty="0"/>
              <a:t> DO1: Discharge status notification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1200" dirty="0"/>
              <a:t>DO2: </a:t>
            </a:r>
            <a:r>
              <a:rPr lang="ja-JP" altLang="en-US" sz="1200" dirty="0"/>
              <a:t>充電状態の通知 </a:t>
            </a:r>
            <a:r>
              <a:rPr lang="en-US" altLang="ja-JP" sz="1200" dirty="0"/>
              <a:t>DO2: Charge status notification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1200" dirty="0"/>
              <a:t>DO3: </a:t>
            </a:r>
            <a:r>
              <a:rPr lang="ja-JP" altLang="en-US" sz="1200" dirty="0"/>
              <a:t>温度状態の通知 </a:t>
            </a:r>
            <a:r>
              <a:rPr lang="en-US" altLang="ja-JP" sz="1200" dirty="0"/>
              <a:t>DO3: Temperature status notification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1200" dirty="0"/>
              <a:t>DO4.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1200" dirty="0"/>
              <a:t>DO5</a:t>
            </a:r>
            <a:r>
              <a:rPr lang="ja-JP" altLang="en-US" sz="1200" dirty="0"/>
              <a:t>：</a:t>
            </a:r>
            <a:r>
              <a:rPr lang="en-US" altLang="ja-JP" sz="1200" dirty="0"/>
              <a:t>SOC</a:t>
            </a:r>
            <a:r>
              <a:rPr lang="ja-JP" altLang="en-US" sz="1200" dirty="0"/>
              <a:t>を</a:t>
            </a:r>
            <a:r>
              <a:rPr lang="en-US" altLang="ja-JP" sz="1200" dirty="0"/>
              <a:t>4</a:t>
            </a:r>
            <a:r>
              <a:rPr lang="ja-JP" altLang="en-US" sz="1200" dirty="0"/>
              <a:t>段階で通知（</a:t>
            </a:r>
            <a:r>
              <a:rPr lang="en-US" altLang="ja-JP" sz="1200" dirty="0"/>
              <a:t>2</a:t>
            </a:r>
            <a:r>
              <a:rPr lang="ja-JP" altLang="en-US" sz="1200" dirty="0"/>
              <a:t>ビット時）</a:t>
            </a:r>
            <a:r>
              <a:rPr lang="en-US" altLang="ja-JP" sz="1200" dirty="0"/>
              <a:t>DO5: SOC notification on a four-level scale (in 2 bit)</a:t>
            </a:r>
          </a:p>
        </p:txBody>
      </p:sp>
      <p:cxnSp>
        <p:nvCxnSpPr>
          <p:cNvPr id="41" name="Elbow Connector 40"/>
          <p:cNvCxnSpPr>
            <a:stCxn id="70" idx="2"/>
            <a:endCxn id="83" idx="0"/>
          </p:cNvCxnSpPr>
          <p:nvPr/>
        </p:nvCxnSpPr>
        <p:spPr>
          <a:xfrm rot="16200000" flipH="1">
            <a:off x="6572044" y="3233645"/>
            <a:ext cx="24103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0764" t="23580" r="31805" b="25062"/>
          <a:stretch/>
        </p:blipFill>
        <p:spPr>
          <a:xfrm>
            <a:off x="8100621" y="2256837"/>
            <a:ext cx="3789535" cy="2924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3056" t="78272" r="57430" b="10247"/>
          <a:stretch/>
        </p:blipFill>
        <p:spPr>
          <a:xfrm>
            <a:off x="7656917" y="5170772"/>
            <a:ext cx="1739900" cy="1181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8254" t="75313" r="30476" b="612"/>
          <a:stretch/>
        </p:blipFill>
        <p:spPr>
          <a:xfrm>
            <a:off x="9626480" y="5198208"/>
            <a:ext cx="2504288" cy="159447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847600" y="1356443"/>
            <a:ext cx="2785268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コネクタタイプ </a:t>
            </a:r>
            <a:r>
              <a:rPr lang="en-US" altLang="ja-JP" sz="1200" dirty="0"/>
              <a:t>Connector type :</a:t>
            </a:r>
          </a:p>
          <a:p>
            <a:pPr algn="ctr"/>
            <a:r>
              <a:rPr lang="en-US" altLang="ja-JP" sz="1200" dirty="0"/>
              <a:t>JST</a:t>
            </a:r>
            <a:r>
              <a:rPr lang="ja-JP" altLang="en-US" sz="1200" dirty="0"/>
              <a:t>製 </a:t>
            </a:r>
            <a:r>
              <a:rPr lang="en-US" altLang="ja-JP" sz="1200" dirty="0"/>
              <a:t>06R-JWPF-VSLE-D (+)</a:t>
            </a:r>
          </a:p>
          <a:p>
            <a:pPr algn="ctr"/>
            <a:r>
              <a:rPr lang="en-US" altLang="ja-JP" sz="1200" dirty="0"/>
              <a:t>JST connector 08R-JWPF-VSLE-D (Male)</a:t>
            </a:r>
          </a:p>
        </p:txBody>
      </p:sp>
    </p:spTree>
    <p:extLst>
      <p:ext uri="{BB962C8B-B14F-4D97-AF65-F5344CB8AC3E}">
        <p14:creationId xmlns:p14="http://schemas.microsoft.com/office/powerpoint/2010/main" val="4012646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34"/>
          <p:cNvSpPr txBox="1"/>
          <p:nvPr/>
        </p:nvSpPr>
        <p:spPr>
          <a:xfrm>
            <a:off x="3557989" y="210992"/>
            <a:ext cx="5213363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Toshiba </a:t>
            </a:r>
            <a:r>
              <a:rPr lang="en-US" sz="2400" u="sng" dirty="0" err="1"/>
              <a:t>SCiB</a:t>
            </a:r>
            <a:r>
              <a:rPr lang="en-US" sz="2400" u="sng" dirty="0"/>
              <a:t> Battery Specification</a:t>
            </a:r>
          </a:p>
          <a:p>
            <a:pPr algn="ctr"/>
            <a:r>
              <a:rPr lang="ja-JP" altLang="en-US" sz="2400" u="sng" dirty="0"/>
              <a:t>東芝</a:t>
            </a:r>
            <a:r>
              <a:rPr lang="en-US" altLang="ja-JP" sz="2400" u="sng" dirty="0" err="1"/>
              <a:t>SCiB</a:t>
            </a:r>
            <a:r>
              <a:rPr lang="ja-JP" altLang="en-US" sz="2400" u="sng" dirty="0"/>
              <a:t>バッテリーの仕様</a:t>
            </a:r>
            <a:endParaRPr lang="en-US" sz="2400" u="sng" dirty="0"/>
          </a:p>
        </p:txBody>
      </p:sp>
      <p:sp>
        <p:nvSpPr>
          <p:cNvPr id="51" name="TextBox 50"/>
          <p:cNvSpPr txBox="1"/>
          <p:nvPr/>
        </p:nvSpPr>
        <p:spPr>
          <a:xfrm>
            <a:off x="1105651" y="-1954262"/>
            <a:ext cx="349258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Main goals of BMS Embedded System are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Monitoring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Estimating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Predicting</a:t>
            </a:r>
          </a:p>
          <a:p>
            <a:r>
              <a:rPr lang="en-US" sz="1200" dirty="0"/>
              <a:t>the battery house that consists of 5 clusters. </a:t>
            </a:r>
          </a:p>
          <a:p>
            <a:r>
              <a:rPr lang="en-US" sz="1200" dirty="0"/>
              <a:t>(*1 cluster = 12 batteries series)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667" t="29930" r="54365" b="37619"/>
          <a:stretch/>
        </p:blipFill>
        <p:spPr>
          <a:xfrm>
            <a:off x="731039" y="1258240"/>
            <a:ext cx="5433631" cy="5229018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2485088">
            <a:off x="841829" y="2989943"/>
            <a:ext cx="725714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 rot="9144784">
            <a:off x="800782" y="4482320"/>
            <a:ext cx="2128737" cy="218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 rot="1354649" flipV="1">
            <a:off x="3571069" y="2930836"/>
            <a:ext cx="1237971" cy="17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 rot="19561081" flipV="1">
            <a:off x="4028691" y="2018004"/>
            <a:ext cx="740650" cy="195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60622" y="5364178"/>
            <a:ext cx="1512027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出力端子（＋）</a:t>
            </a:r>
            <a:r>
              <a:rPr lang="en-US" altLang="ja-JP" sz="1200" dirty="0"/>
              <a:t>/ </a:t>
            </a:r>
          </a:p>
          <a:p>
            <a:pPr algn="ctr"/>
            <a:r>
              <a:rPr lang="en-US" altLang="ja-JP" sz="1200" dirty="0"/>
              <a:t>Positive Terminal (+)</a:t>
            </a:r>
            <a:endParaRPr lang="en-US" sz="1200" u="sng" dirty="0"/>
          </a:p>
        </p:txBody>
      </p:sp>
      <p:sp>
        <p:nvSpPr>
          <p:cNvPr id="63" name="TextBox 62"/>
          <p:cNvSpPr txBox="1"/>
          <p:nvPr/>
        </p:nvSpPr>
        <p:spPr>
          <a:xfrm>
            <a:off x="50398" y="2302230"/>
            <a:ext cx="1572649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出力端子（</a:t>
            </a:r>
            <a:r>
              <a:rPr lang="en-US" altLang="ja-JP" sz="1200" dirty="0"/>
              <a:t>-</a:t>
            </a:r>
            <a:r>
              <a:rPr lang="ja-JP" altLang="en-US" sz="1200" dirty="0"/>
              <a:t>）</a:t>
            </a:r>
            <a:r>
              <a:rPr lang="en-US" altLang="ja-JP" sz="1200" dirty="0"/>
              <a:t>/</a:t>
            </a:r>
          </a:p>
          <a:p>
            <a:pPr algn="ctr"/>
            <a:r>
              <a:rPr lang="en-US" altLang="ja-JP" sz="1200" dirty="0"/>
              <a:t> Negative Terminal (-)</a:t>
            </a:r>
            <a:endParaRPr lang="en-US" sz="1200" u="sng" dirty="0"/>
          </a:p>
        </p:txBody>
      </p:sp>
      <p:sp>
        <p:nvSpPr>
          <p:cNvPr id="65" name="TextBox 64"/>
          <p:cNvSpPr txBox="1"/>
          <p:nvPr/>
        </p:nvSpPr>
        <p:spPr>
          <a:xfrm>
            <a:off x="4913086" y="1679609"/>
            <a:ext cx="1620717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データ通信）</a:t>
            </a:r>
            <a:endParaRPr lang="en-US" altLang="ja-JP" sz="1200" dirty="0"/>
          </a:p>
          <a:p>
            <a:pPr algn="ctr"/>
            <a:r>
              <a:rPr lang="en-US" altLang="ja-JP" sz="1200" dirty="0"/>
              <a:t>Data  Communication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04866" y="1679609"/>
            <a:ext cx="1620717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3</a:t>
            </a:r>
            <a:r>
              <a:rPr lang="ja-JP" altLang="en-US" sz="1200" dirty="0"/>
              <a:t>種類のケーブル</a:t>
            </a:r>
            <a:endParaRPr lang="en-US" altLang="ja-JP" sz="1200" dirty="0"/>
          </a:p>
          <a:p>
            <a:pPr algn="ctr"/>
            <a:r>
              <a:rPr lang="en-US" altLang="ja-JP" sz="1200" dirty="0"/>
              <a:t>3 types of cable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444297" y="2740998"/>
            <a:ext cx="1964614" cy="27699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OUT PORT (CAN OUTPUT)</a:t>
            </a:r>
          </a:p>
        </p:txBody>
      </p:sp>
      <p:cxnSp>
        <p:nvCxnSpPr>
          <p:cNvPr id="9" name="Elbow Connector 8"/>
          <p:cNvCxnSpPr>
            <a:stCxn id="65" idx="3"/>
            <a:endCxn id="67" idx="1"/>
          </p:cNvCxnSpPr>
          <p:nvPr/>
        </p:nvCxnSpPr>
        <p:spPr>
          <a:xfrm>
            <a:off x="6533803" y="1910442"/>
            <a:ext cx="17106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7" idx="2"/>
            <a:endCxn id="71" idx="0"/>
          </p:cNvCxnSpPr>
          <p:nvPr/>
        </p:nvCxnSpPr>
        <p:spPr>
          <a:xfrm rot="5400000">
            <a:off x="6671053" y="1896826"/>
            <a:ext cx="599724" cy="1088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523170" y="3529852"/>
            <a:ext cx="1810496" cy="17543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sz="1200" dirty="0"/>
              <a:t>OUT</a:t>
            </a:r>
            <a:r>
              <a:rPr lang="ja-JP" altLang="en-US" sz="1200" dirty="0"/>
              <a:t>ポートは、</a:t>
            </a:r>
            <a:r>
              <a:rPr lang="en-US" altLang="ja-JP" sz="1200" dirty="0"/>
              <a:t>1</a:t>
            </a:r>
            <a:r>
              <a:rPr lang="ja-JP" altLang="en-US" sz="1200" dirty="0"/>
              <a:t>つ目のバッテリーと</a:t>
            </a:r>
            <a:r>
              <a:rPr lang="en-US" altLang="ja-JP" sz="1200" dirty="0"/>
              <a:t>2</a:t>
            </a:r>
            <a:r>
              <a:rPr lang="ja-JP" altLang="en-US" sz="1200" dirty="0"/>
              <a:t>つ目のバッテリーを接続したときにのみ使用されます。</a:t>
            </a:r>
            <a:endParaRPr lang="en-US" altLang="ja-JP" sz="1200" dirty="0"/>
          </a:p>
          <a:p>
            <a:r>
              <a:rPr lang="en-US" altLang="ja-JP" sz="1200" dirty="0"/>
              <a:t>OUT Port is only used when the first battery is connected to second battery</a:t>
            </a:r>
          </a:p>
        </p:txBody>
      </p:sp>
      <p:cxnSp>
        <p:nvCxnSpPr>
          <p:cNvPr id="43" name="Elbow Connector 42"/>
          <p:cNvCxnSpPr>
            <a:stCxn id="71" idx="2"/>
            <a:endCxn id="84" idx="0"/>
          </p:cNvCxnSpPr>
          <p:nvPr/>
        </p:nvCxnSpPr>
        <p:spPr>
          <a:xfrm rot="16200000" flipH="1">
            <a:off x="6171584" y="3273017"/>
            <a:ext cx="511855" cy="18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2639" t="35185" r="33611" b="38889"/>
          <a:stretch/>
        </p:blipFill>
        <p:spPr>
          <a:xfrm>
            <a:off x="7408911" y="2539249"/>
            <a:ext cx="4792541" cy="20708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3056" t="62593" r="33403" b="16790"/>
          <a:stretch/>
        </p:blipFill>
        <p:spPr>
          <a:xfrm>
            <a:off x="7515224" y="4724400"/>
            <a:ext cx="4334274" cy="14986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965837" y="3352005"/>
            <a:ext cx="240267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BMU/ </a:t>
            </a:r>
            <a:r>
              <a:rPr lang="ja-JP" altLang="en-US" sz="1200" dirty="0"/>
              <a:t>バッテリーマネジメントユニット（バッテリー内部）</a:t>
            </a:r>
            <a:endParaRPr lang="en-US" altLang="ja-JP" sz="1200" dirty="0"/>
          </a:p>
          <a:p>
            <a:pPr algn="ctr"/>
            <a:r>
              <a:rPr lang="en-US" altLang="ja-JP" sz="1200" dirty="0"/>
              <a:t>BMU/ Battery Management Unit (Inside Battery)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120979" y="6164092"/>
            <a:ext cx="2785268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コネクタタイプ </a:t>
            </a:r>
            <a:r>
              <a:rPr lang="en-US" altLang="ja-JP" sz="1200" dirty="0"/>
              <a:t>Connector type :</a:t>
            </a:r>
          </a:p>
          <a:p>
            <a:pPr algn="ctr"/>
            <a:r>
              <a:rPr lang="en-US" altLang="ja-JP" sz="1200" dirty="0"/>
              <a:t>JST</a:t>
            </a:r>
            <a:r>
              <a:rPr lang="ja-JP" altLang="en-US" sz="1200" dirty="0"/>
              <a:t>製 </a:t>
            </a:r>
            <a:r>
              <a:rPr lang="en-US" altLang="ja-JP" sz="1200" dirty="0"/>
              <a:t>08T-JWPF-VSLE-D (-)</a:t>
            </a:r>
          </a:p>
          <a:p>
            <a:pPr algn="ctr"/>
            <a:r>
              <a:rPr lang="en-US" altLang="ja-JP" sz="1200" dirty="0"/>
              <a:t>JST connector 08T-JWPF-VSLE-D (Female)</a:t>
            </a:r>
          </a:p>
        </p:txBody>
      </p:sp>
    </p:spTree>
    <p:extLst>
      <p:ext uri="{BB962C8B-B14F-4D97-AF65-F5344CB8AC3E}">
        <p14:creationId xmlns:p14="http://schemas.microsoft.com/office/powerpoint/2010/main" val="3889183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57" y="2628900"/>
            <a:ext cx="4383314" cy="156966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u="sng" dirty="0"/>
              <a:t>プラン</a:t>
            </a:r>
            <a:endParaRPr lang="en-US" altLang="ja-JP" sz="4800" u="sng" dirty="0"/>
          </a:p>
          <a:p>
            <a:pPr algn="ctr"/>
            <a:r>
              <a:rPr lang="en-US" altLang="ja-JP" sz="4800" u="sng" dirty="0"/>
              <a:t>PLAN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463607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34"/>
          <p:cNvSpPr txBox="1"/>
          <p:nvPr/>
        </p:nvSpPr>
        <p:spPr>
          <a:xfrm>
            <a:off x="3557989" y="210992"/>
            <a:ext cx="5213363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u="sng" dirty="0"/>
              <a:t>バッテリー監視システムの</a:t>
            </a:r>
            <a:r>
              <a:rPr lang="en-US" altLang="ja-JP" sz="2400" u="sng" dirty="0"/>
              <a:t>MSD700</a:t>
            </a:r>
            <a:endParaRPr lang="en-US" sz="2400" u="sng" dirty="0"/>
          </a:p>
          <a:p>
            <a:pPr algn="ctr"/>
            <a:r>
              <a:rPr lang="en-US" sz="2400" u="sng" dirty="0"/>
              <a:t>MSD700 Battery Monitoring System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05651" y="-1954262"/>
            <a:ext cx="349258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Main goals of BMS Embedded System are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Monitoring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Estimating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Predicting</a:t>
            </a:r>
          </a:p>
          <a:p>
            <a:r>
              <a:rPr lang="en-US" sz="1200" dirty="0"/>
              <a:t>the battery house that consists of 5 clusters. </a:t>
            </a:r>
          </a:p>
          <a:p>
            <a:r>
              <a:rPr lang="en-US" sz="1200" dirty="0"/>
              <a:t>(*1 cluster = 12 batteries series)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455797-A483-4D1A-8D28-AB8175012429}"/>
              </a:ext>
            </a:extLst>
          </p:cNvPr>
          <p:cNvSpPr/>
          <p:nvPr/>
        </p:nvSpPr>
        <p:spPr>
          <a:xfrm>
            <a:off x="7342135" y="2347432"/>
            <a:ext cx="4849865" cy="4491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30" tIns="45718" rIns="91430" bIns="45718" anchor="t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-15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 Ligh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16632D-16F7-47D6-A06E-B5A23A2F6E19}"/>
              </a:ext>
            </a:extLst>
          </p:cNvPr>
          <p:cNvSpPr/>
          <p:nvPr/>
        </p:nvSpPr>
        <p:spPr>
          <a:xfrm>
            <a:off x="1156" y="1105243"/>
            <a:ext cx="7284718" cy="58179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30" tIns="45718" rIns="91430" bIns="45718" anchor="t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-15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 Light"/>
            </a:endParaRPr>
          </a:p>
        </p:txBody>
      </p:sp>
      <p:sp>
        <p:nvSpPr>
          <p:cNvPr id="25" name="Rounded Rectangle 48">
            <a:extLst>
              <a:ext uri="{FF2B5EF4-FFF2-40B4-BE49-F238E27FC236}">
                <a16:creationId xmlns:a16="http://schemas.microsoft.com/office/drawing/2014/main" id="{EB9E3C80-0BD5-4535-8A12-EEC4CDF11CE5}"/>
              </a:ext>
            </a:extLst>
          </p:cNvPr>
          <p:cNvSpPr/>
          <p:nvPr/>
        </p:nvSpPr>
        <p:spPr>
          <a:xfrm>
            <a:off x="3594414" y="1797213"/>
            <a:ext cx="1396204" cy="1245473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tx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AE6133-5705-468C-8F98-9B6A6FCD0087}"/>
              </a:ext>
            </a:extLst>
          </p:cNvPr>
          <p:cNvSpPr/>
          <p:nvPr/>
        </p:nvSpPr>
        <p:spPr>
          <a:xfrm>
            <a:off x="3055864" y="3105551"/>
            <a:ext cx="2773475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9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BMU</a:t>
            </a:r>
            <a:r>
              <a:rPr lang="ja-JP" altLang="en-US" sz="9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用セルフスターターゲートウェイ</a:t>
            </a:r>
            <a:r>
              <a:rPr lang="en-US" altLang="ja-JP" sz="9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(</a:t>
            </a:r>
            <a:r>
              <a:rPr lang="ja-JP" altLang="en-US" sz="9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東芝製品</a:t>
            </a:r>
            <a:r>
              <a:rPr lang="en-US" altLang="ja-JP" sz="9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9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Self Starter Gateway for BMU (Toshiba Product)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7726AC-84E1-4F6F-B913-018ACA29BE5D}"/>
              </a:ext>
            </a:extLst>
          </p:cNvPr>
          <p:cNvSpPr/>
          <p:nvPr/>
        </p:nvSpPr>
        <p:spPr>
          <a:xfrm>
            <a:off x="7390325" y="4524290"/>
            <a:ext cx="1606475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Raspberry PI/Computer</a:t>
            </a:r>
          </a:p>
        </p:txBody>
      </p:sp>
      <p:pic>
        <p:nvPicPr>
          <p:cNvPr id="33" name="Picture 32" descr="A picture containing ottoman, bottle&#10;&#10;Description automatically generated">
            <a:extLst>
              <a:ext uri="{FF2B5EF4-FFF2-40B4-BE49-F238E27FC236}">
                <a16:creationId xmlns:a16="http://schemas.microsoft.com/office/drawing/2014/main" id="{C3449321-3773-48CE-85A3-DA054C0F3C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25" b="99875" l="10000" r="90000">
                        <a14:foregroundMark x1="49457" y1="4125" x2="25870" y2="9875"/>
                        <a14:foregroundMark x1="48913" y1="7750" x2="49022" y2="17125"/>
                        <a14:foregroundMark x1="49022" y1="17125" x2="48370" y2="18000"/>
                        <a14:foregroundMark x1="44457" y1="10625" x2="40326" y2="16875"/>
                        <a14:foregroundMark x1="40326" y1="16875" x2="40326" y2="17125"/>
                        <a14:foregroundMark x1="47065" y1="7125" x2="42391" y2="16625"/>
                        <a14:foregroundMark x1="42391" y1="16625" x2="52935" y2="15875"/>
                        <a14:foregroundMark x1="52935" y1="15875" x2="59022" y2="12250"/>
                        <a14:foregroundMark x1="59022" y1="12250" x2="52065" y2="18250"/>
                        <a14:foregroundMark x1="52065" y1="18250" x2="51739" y2="13875"/>
                        <a14:foregroundMark x1="30217" y1="91750" x2="40870" y2="96500"/>
                        <a14:foregroundMark x1="40870" y1="96500" x2="57391" y2="94250"/>
                        <a14:foregroundMark x1="57391" y1="94250" x2="57717" y2="94000"/>
                        <a14:foregroundMark x1="43043" y1="98125" x2="46739" y2="99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41" r="10606"/>
          <a:stretch/>
        </p:blipFill>
        <p:spPr>
          <a:xfrm>
            <a:off x="9786287" y="3047317"/>
            <a:ext cx="1063700" cy="1185041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AF743D57-9583-42CC-9868-9E92FCBC44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648" b="76944" l="9900" r="89500">
                        <a14:foregroundMark x1="53700" y1="63241" x2="53500" y2="66111"/>
                        <a14:foregroundMark x1="49300" y1="63426" x2="51000" y2="72037"/>
                        <a14:foregroundMark x1="51800" y1="56759" x2="51600" y2="72593"/>
                        <a14:foregroundMark x1="49700" y1="58704" x2="49700" y2="72870"/>
                        <a14:foregroundMark x1="48300" y1="58704" x2="46400" y2="74167"/>
                        <a14:foregroundMark x1="48300" y1="56204" x2="48900" y2="68611"/>
                        <a14:foregroundMark x1="43250" y1="61555" x2="45400" y2="67685"/>
                        <a14:foregroundMark x1="29100" y1="55185" x2="62100" y2="55000"/>
                        <a14:foregroundMark x1="58800" y1="55463" x2="83800" y2="55833"/>
                        <a14:foregroundMark x1="12800" y1="22130" x2="10700" y2="54074"/>
                        <a14:foregroundMark x1="13200" y1="54074" x2="30700" y2="56389"/>
                        <a14:foregroundMark x1="36300" y1="76111" x2="62400" y2="77037"/>
                        <a14:foregroundMark x1="62400" y1="77037" x2="62800" y2="76852"/>
                        <a14:foregroundMark x1="88200" y1="23704" x2="88200" y2="54815"/>
                        <a14:foregroundMark x1="83000" y1="15648" x2="20800" y2="16574"/>
                        <a14:backgroundMark x1="42900" y1="60741" x2="42900" y2="60741"/>
                        <a14:backgroundMark x1="42000" y1="60185" x2="42600" y2="61759"/>
                        <a14:backgroundMark x1="42800" y1="58981" x2="42900" y2="60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92" t="12092" r="492" b="17438"/>
          <a:stretch/>
        </p:blipFill>
        <p:spPr>
          <a:xfrm>
            <a:off x="9398509" y="4920986"/>
            <a:ext cx="1844466" cy="1403769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1E21C3A-AB83-4CBA-90C5-AFB38CBFD082}"/>
              </a:ext>
            </a:extLst>
          </p:cNvPr>
          <p:cNvSpPr/>
          <p:nvPr/>
        </p:nvSpPr>
        <p:spPr>
          <a:xfrm>
            <a:off x="33875" y="3064074"/>
            <a:ext cx="1590562" cy="40011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SCiB</a:t>
            </a:r>
            <a:r>
              <a:rPr kumimoji="0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</a:t>
            </a:r>
            <a:r>
              <a:rPr kumimoji="0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東芝バッテリー</a:t>
            </a:r>
            <a:endParaRPr kumimoji="0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SCiB</a:t>
            </a:r>
            <a:r>
              <a:rPr kumimoji="0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Toshiba Battery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868E4BE-4C5B-48F6-BB50-B94DC1462EE5}"/>
              </a:ext>
            </a:extLst>
          </p:cNvPr>
          <p:cNvSpPr/>
          <p:nvPr/>
        </p:nvSpPr>
        <p:spPr>
          <a:xfrm>
            <a:off x="4749760" y="5980471"/>
            <a:ext cx="1144868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9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CAN BUS</a:t>
            </a:r>
            <a:r>
              <a:rPr kumimoji="0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から</a:t>
            </a:r>
            <a:r>
              <a:rPr kumimoji="0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USB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へのコンバーター</a:t>
            </a:r>
            <a:endParaRPr lang="en-US" altLang="ja-JP" sz="900" dirty="0">
              <a:solidFill>
                <a:prstClr val="black"/>
              </a:solidFill>
              <a:latin typeface="Calibri" panose="020F0502020204030204"/>
              <a:ea typeface="游ゴシック" panose="020B04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9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CAN BUS</a:t>
            </a:r>
            <a:r>
              <a:rPr kumimoji="0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to </a:t>
            </a:r>
            <a:r>
              <a:rPr lang="en-US" altLang="ja-JP" sz="9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USB</a:t>
            </a:r>
            <a:r>
              <a:rPr kumimoji="0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converter 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3B45858-CA82-4A2D-AE14-8DA99B262626}"/>
              </a:ext>
            </a:extLst>
          </p:cNvPr>
          <p:cNvGrpSpPr/>
          <p:nvPr/>
        </p:nvGrpSpPr>
        <p:grpSpPr>
          <a:xfrm>
            <a:off x="7396463" y="2991124"/>
            <a:ext cx="1606474" cy="1327328"/>
            <a:chOff x="7721136" y="3615328"/>
            <a:chExt cx="1938319" cy="1601511"/>
          </a:xfrm>
        </p:grpSpPr>
        <p:sp>
          <p:nvSpPr>
            <p:cNvPr id="89" name="Rounded Rectangle 48">
              <a:extLst>
                <a:ext uri="{FF2B5EF4-FFF2-40B4-BE49-F238E27FC236}">
                  <a16:creationId xmlns:a16="http://schemas.microsoft.com/office/drawing/2014/main" id="{25CA8EC7-769C-4DFB-AA7B-3981D9B41FEB}"/>
                </a:ext>
              </a:extLst>
            </p:cNvPr>
            <p:cNvSpPr/>
            <p:nvPr/>
          </p:nvSpPr>
          <p:spPr>
            <a:xfrm>
              <a:off x="7721136" y="3615329"/>
              <a:ext cx="1938319" cy="1601510"/>
            </a:xfrm>
            <a:prstGeom prst="round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tx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tx2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pic>
          <p:nvPicPr>
            <p:cNvPr id="90" name="Picture 89" descr="Diagram, engineering drawing, schematic&#10;&#10;Description automatically generated">
              <a:extLst>
                <a:ext uri="{FF2B5EF4-FFF2-40B4-BE49-F238E27FC236}">
                  <a16:creationId xmlns:a16="http://schemas.microsoft.com/office/drawing/2014/main" id="{6B0037C4-822A-49D0-9BC5-8A05C46D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69" b="99090" l="2491" r="96218">
                          <a14:foregroundMark x1="5443" y1="58703" x2="15959" y2="72127"/>
                          <a14:foregroundMark x1="5443" y1="54039" x2="2675" y2="57452"/>
                          <a14:foregroundMark x1="33303" y1="49033" x2="41790" y2="65188"/>
                          <a14:foregroundMark x1="41790" y1="65188" x2="41790" y2="65188"/>
                          <a14:foregroundMark x1="29059" y1="53584" x2="32288" y2="61206"/>
                          <a14:foregroundMark x1="32288" y1="61206" x2="32934" y2="62116"/>
                          <a14:foregroundMark x1="34779" y1="91126" x2="38838" y2="95904"/>
                          <a14:foregroundMark x1="32841" y1="93288" x2="35148" y2="99090"/>
                          <a14:foregroundMark x1="89760" y1="26621" x2="88561" y2="31399"/>
                          <a14:foregroundMark x1="96863" y1="28555" x2="94004" y2="37315"/>
                          <a14:foregroundMark x1="94004" y1="37315" x2="92989" y2="38794"/>
                          <a14:foregroundMark x1="95295" y1="26962" x2="96218" y2="32196"/>
                          <a14:foregroundMark x1="78137" y1="59954" x2="70295" y2="66325"/>
                          <a14:foregroundMark x1="57103" y1="79977" x2="58672" y2="76564"/>
                          <a14:foregroundMark x1="62269" y1="5916" x2="60978" y2="8874"/>
                          <a14:foregroundMark x1="62731" y1="569" x2="63376" y2="11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928" y="3615328"/>
              <a:ext cx="1930527" cy="1565436"/>
            </a:xfrm>
            <a:prstGeom prst="rect">
              <a:avLst/>
            </a:prstGeom>
          </p:spPr>
        </p:pic>
      </p:grp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0EADFCE5-CAF3-4D28-831C-57CF49A2F08B}"/>
              </a:ext>
            </a:extLst>
          </p:cNvPr>
          <p:cNvCxnSpPr>
            <a:cxnSpLocks/>
            <a:stCxn id="90" idx="3"/>
            <a:endCxn id="33" idx="1"/>
          </p:cNvCxnSpPr>
          <p:nvPr/>
        </p:nvCxnSpPr>
        <p:spPr>
          <a:xfrm flipV="1">
            <a:off x="9002937" y="3639838"/>
            <a:ext cx="783350" cy="1"/>
          </a:xfrm>
          <a:prstGeom prst="bentConnector3">
            <a:avLst>
              <a:gd name="adj1" fmla="val 50000"/>
            </a:avLst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CF31E749-FA8D-4D54-A95D-4886A9327236}"/>
              </a:ext>
            </a:extLst>
          </p:cNvPr>
          <p:cNvSpPr/>
          <p:nvPr/>
        </p:nvSpPr>
        <p:spPr>
          <a:xfrm>
            <a:off x="10775465" y="3420021"/>
            <a:ext cx="970356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Database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D56452A-2F7A-45BD-BDE9-524712754B87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 rot="16200000" flipH="1">
            <a:off x="9975125" y="4575369"/>
            <a:ext cx="688628" cy="2605"/>
          </a:xfrm>
          <a:prstGeom prst="bentConnector3">
            <a:avLst>
              <a:gd name="adj1" fmla="val 50000"/>
            </a:avLst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17F9B37A-6CEE-4FE3-92BD-FBCC837BFEA3}"/>
              </a:ext>
            </a:extLst>
          </p:cNvPr>
          <p:cNvSpPr/>
          <p:nvPr/>
        </p:nvSpPr>
        <p:spPr>
          <a:xfrm>
            <a:off x="9390890" y="6302332"/>
            <a:ext cx="191796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UI/UX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User Interface Web</a:t>
            </a:r>
          </a:p>
        </p:txBody>
      </p:sp>
      <p:pic>
        <p:nvPicPr>
          <p:cNvPr id="97" name="Picture 3" descr="C:\Users\kensyu\Downloads\wifi-logo-vector-art-png-clip-art.png">
            <a:extLst>
              <a:ext uri="{FF2B5EF4-FFF2-40B4-BE49-F238E27FC236}">
                <a16:creationId xmlns:a16="http://schemas.microsoft.com/office/drawing/2014/main" id="{4C8B2538-001E-4FDD-8BD0-2BA13BC00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1209" y1="16602" x2="41209" y2="16602"/>
                        <a14:foregroundMark x1="40330" y1="41797" x2="40330" y2="41797"/>
                        <a14:foregroundMark x1="46813" y1="61719" x2="46813" y2="61719"/>
                        <a14:foregroundMark x1="51319" y1="83789" x2="51319" y2="83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518" y="2927063"/>
            <a:ext cx="544224" cy="30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3" descr="C:\Users\kensyu\Downloads\wifi-logo-vector-art-png-clip-art.png">
            <a:extLst>
              <a:ext uri="{FF2B5EF4-FFF2-40B4-BE49-F238E27FC236}">
                <a16:creationId xmlns:a16="http://schemas.microsoft.com/office/drawing/2014/main" id="{ECE3DA5D-1238-4128-833C-51D276354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1209" y1="16602" x2="41209" y2="16602"/>
                        <a14:foregroundMark x1="40330" y1="41797" x2="40330" y2="41797"/>
                        <a14:foregroundMark x1="46813" y1="61719" x2="46813" y2="61719"/>
                        <a14:foregroundMark x1="51319" y1="83789" x2="51319" y2="83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339" y="2875943"/>
            <a:ext cx="544224" cy="30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3" descr="C:\Users\kensyu\Downloads\wifi-logo-vector-art-png-clip-art.png">
            <a:extLst>
              <a:ext uri="{FF2B5EF4-FFF2-40B4-BE49-F238E27FC236}">
                <a16:creationId xmlns:a16="http://schemas.microsoft.com/office/drawing/2014/main" id="{7C4E95FA-787E-4341-86F9-FDF6FF56D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1209" y1="16602" x2="41209" y2="16602"/>
                        <a14:foregroundMark x1="40330" y1="41797" x2="40330" y2="41797"/>
                        <a14:foregroundMark x1="46813" y1="61719" x2="46813" y2="61719"/>
                        <a14:foregroundMark x1="51319" y1="83789" x2="51319" y2="83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229" y="4665451"/>
            <a:ext cx="544224" cy="30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2D97AFCB-2449-4A80-9240-28A61553C478}"/>
              </a:ext>
            </a:extLst>
          </p:cNvPr>
          <p:cNvSpPr/>
          <p:nvPr/>
        </p:nvSpPr>
        <p:spPr>
          <a:xfrm>
            <a:off x="2377440" y="1095083"/>
            <a:ext cx="326676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ハードウェア側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/Hardware Side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30A1FB6-F6F2-4102-9057-FD6D2F13CE03}"/>
              </a:ext>
            </a:extLst>
          </p:cNvPr>
          <p:cNvSpPr/>
          <p:nvPr/>
        </p:nvSpPr>
        <p:spPr>
          <a:xfrm>
            <a:off x="8126305" y="2429558"/>
            <a:ext cx="326676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ソフトウェア側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/Software Side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70E3B04-8703-45AB-A3CF-8D8D9E814CBE}"/>
              </a:ext>
            </a:extLst>
          </p:cNvPr>
          <p:cNvSpPr/>
          <p:nvPr/>
        </p:nvSpPr>
        <p:spPr>
          <a:xfrm>
            <a:off x="1606461" y="2464025"/>
            <a:ext cx="17613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CAN BUS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DC5729-9F0E-4D35-BEC4-34C33D808A7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519" b="51852" l="86146" r="92500">
                        <a14:foregroundMark x1="89145" y1="51124" x2="88854" y2="51296"/>
                        <a14:foregroundMark x1="88750" y1="51296" x2="88802" y2="51574"/>
                        <a14:foregroundMark x1="91927" y1="48519" x2="91927" y2="48981"/>
                        <a14:foregroundMark x1="91875" y1="48889" x2="91534" y2="49209"/>
                        <a14:backgroundMark x1="91146" y1="50926" x2="90313" y2="51481"/>
                        <a14:backgroundMark x1="91458" y1="50185" x2="90052" y2="51296"/>
                        <a14:backgroundMark x1="91094" y1="50833" x2="89427" y2="51759"/>
                        <a14:backgroundMark x1="89063" y1="51667" x2="90000" y2="51204"/>
                        <a14:backgroundMark x1="91823" y1="49815" x2="90938" y2="50463"/>
                      </a14:backgroundRemoval>
                    </a14:imgEffect>
                  </a14:imgLayer>
                </a14:imgProps>
              </a:ext>
            </a:extLst>
          </a:blip>
          <a:srcRect l="85387" t="42681" r="6553" b="47714"/>
          <a:stretch/>
        </p:blipFill>
        <p:spPr>
          <a:xfrm>
            <a:off x="3415025" y="1755626"/>
            <a:ext cx="1765770" cy="1183612"/>
          </a:xfrm>
          <a:prstGeom prst="rect">
            <a:avLst/>
          </a:prstGeom>
        </p:spPr>
      </p:pic>
      <p:sp>
        <p:nvSpPr>
          <p:cNvPr id="104" name="Rounded Rectangle 48">
            <a:extLst>
              <a:ext uri="{FF2B5EF4-FFF2-40B4-BE49-F238E27FC236}">
                <a16:creationId xmlns:a16="http://schemas.microsoft.com/office/drawing/2014/main" id="{D4A62579-5E26-429C-B182-55BFED36A629}"/>
              </a:ext>
            </a:extLst>
          </p:cNvPr>
          <p:cNvSpPr/>
          <p:nvPr/>
        </p:nvSpPr>
        <p:spPr>
          <a:xfrm>
            <a:off x="109022" y="1794486"/>
            <a:ext cx="1396204" cy="1245473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tx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7C37A-D99B-4CF3-BE2B-7463C1A75F6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5093" b="74444" l="69844" r="79115">
                        <a14:foregroundMark x1="71146" y1="73704" x2="77292" y2="72685"/>
                        <a14:foregroundMark x1="70729" y1="68519" x2="73281" y2="72593"/>
                        <a14:foregroundMark x1="76146" y1="56667" x2="70000" y2="57037"/>
                        <a14:foregroundMark x1="76563" y1="55741" x2="72604" y2="55926"/>
                        <a14:foregroundMark x1="77396" y1="56389" x2="75938" y2="57037"/>
                        <a14:foregroundMark x1="78490" y1="59722" x2="79115" y2="61667"/>
                        <a14:foregroundMark x1="70833" y1="64352" x2="70313" y2="65556"/>
                        <a14:foregroundMark x1="70000" y1="63519" x2="70417" y2="68241"/>
                        <a14:foregroundMark x1="69948" y1="66389" x2="69844" y2="70370"/>
                        <a14:foregroundMark x1="76979" y1="70833" x2="77083" y2="71389"/>
                        <a14:foregroundMark x1="77031" y1="71019" x2="76979" y2="71574"/>
                        <a14:foregroundMark x1="78646" y1="72870" x2="75885" y2="74074"/>
                        <a14:foregroundMark x1="77813" y1="56111" x2="77865" y2="57222"/>
                        <a14:foregroundMark x1="78594" y1="60000" x2="78646" y2="61481"/>
                        <a14:foregroundMark x1="78438" y1="60000" x2="78438" y2="62315"/>
                        <a14:foregroundMark x1="74271" y1="73704" x2="72448" y2="74444"/>
                        <a14:foregroundMark x1="71875" y1="55741" x2="71875" y2="55741"/>
                      </a14:backgroundRemoval>
                    </a14:imgEffect>
                  </a14:imgLayer>
                </a14:imgProps>
              </a:ext>
            </a:extLst>
          </a:blip>
          <a:srcRect l="68916" t="53075" r="20190" b="25333"/>
          <a:stretch/>
        </p:blipFill>
        <p:spPr>
          <a:xfrm>
            <a:off x="165011" y="1480222"/>
            <a:ext cx="1328290" cy="1480802"/>
          </a:xfrm>
          <a:prstGeom prst="rect">
            <a:avLst/>
          </a:prstGeom>
        </p:spPr>
      </p:pic>
      <p:sp>
        <p:nvSpPr>
          <p:cNvPr id="106" name="Rounded Rectangle 48">
            <a:extLst>
              <a:ext uri="{FF2B5EF4-FFF2-40B4-BE49-F238E27FC236}">
                <a16:creationId xmlns:a16="http://schemas.microsoft.com/office/drawing/2014/main" id="{A20C96AE-AA20-4E04-8CBB-FD972F2BCB23}"/>
              </a:ext>
            </a:extLst>
          </p:cNvPr>
          <p:cNvSpPr/>
          <p:nvPr/>
        </p:nvSpPr>
        <p:spPr>
          <a:xfrm>
            <a:off x="188473" y="4829794"/>
            <a:ext cx="1396204" cy="1245473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tx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9EC6267F-052D-45C5-B88A-17E4DA0A8C8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5093" b="74444" l="69844" r="79115">
                        <a14:foregroundMark x1="71146" y1="73704" x2="77292" y2="72685"/>
                        <a14:foregroundMark x1="70729" y1="68519" x2="73281" y2="72593"/>
                        <a14:foregroundMark x1="76146" y1="56667" x2="70000" y2="57037"/>
                        <a14:foregroundMark x1="76563" y1="55741" x2="72604" y2="55926"/>
                        <a14:foregroundMark x1="77396" y1="56389" x2="75938" y2="57037"/>
                        <a14:foregroundMark x1="78490" y1="59722" x2="79115" y2="61667"/>
                        <a14:foregroundMark x1="70833" y1="64352" x2="70313" y2="65556"/>
                        <a14:foregroundMark x1="70000" y1="63519" x2="70417" y2="68241"/>
                        <a14:foregroundMark x1="69948" y1="66389" x2="69844" y2="70370"/>
                        <a14:foregroundMark x1="76979" y1="70833" x2="77083" y2="71389"/>
                        <a14:foregroundMark x1="77031" y1="71019" x2="76979" y2="71574"/>
                        <a14:foregroundMark x1="78646" y1="72870" x2="75885" y2="74074"/>
                        <a14:foregroundMark x1="77813" y1="56111" x2="77865" y2="57222"/>
                        <a14:foregroundMark x1="78594" y1="60000" x2="78646" y2="61481"/>
                        <a14:foregroundMark x1="78438" y1="60000" x2="78438" y2="62315"/>
                        <a14:foregroundMark x1="74271" y1="73704" x2="72448" y2="74444"/>
                        <a14:foregroundMark x1="71875" y1="55741" x2="71875" y2="55741"/>
                      </a14:backgroundRemoval>
                    </a14:imgEffect>
                  </a14:imgLayer>
                </a14:imgProps>
              </a:ext>
            </a:extLst>
          </a:blip>
          <a:srcRect l="68916" t="53075" r="20190" b="25333"/>
          <a:stretch/>
        </p:blipFill>
        <p:spPr>
          <a:xfrm>
            <a:off x="222430" y="4435811"/>
            <a:ext cx="1328290" cy="1480802"/>
          </a:xfrm>
          <a:prstGeom prst="rect">
            <a:avLst/>
          </a:prstGeom>
        </p:spPr>
      </p:pic>
      <p:sp>
        <p:nvSpPr>
          <p:cNvPr id="108" name="Rounded Rectangle 48">
            <a:extLst>
              <a:ext uri="{FF2B5EF4-FFF2-40B4-BE49-F238E27FC236}">
                <a16:creationId xmlns:a16="http://schemas.microsoft.com/office/drawing/2014/main" id="{6D947257-66F1-498B-AFF3-EC8A3B64CD21}"/>
              </a:ext>
            </a:extLst>
          </p:cNvPr>
          <p:cNvSpPr/>
          <p:nvPr/>
        </p:nvSpPr>
        <p:spPr>
          <a:xfrm>
            <a:off x="2228518" y="4770153"/>
            <a:ext cx="910403" cy="81211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tx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38AD1749-B734-4C62-A29E-091D3C3948C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500" b="92188" l="8594" r="91875">
                        <a14:foregroundMark x1="9688" y1="49375" x2="8594" y2="66250"/>
                        <a14:foregroundMark x1="30156" y1="90000" x2="40938" y2="92188"/>
                        <a14:foregroundMark x1="54219" y1="7656" x2="54219" y2="7656"/>
                        <a14:foregroundMark x1="91875" y1="20469" x2="91406" y2="2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302" y="4816088"/>
            <a:ext cx="720249" cy="720249"/>
          </a:xfrm>
          <a:prstGeom prst="rect">
            <a:avLst/>
          </a:prstGeom>
        </p:spPr>
      </p:pic>
      <p:sp>
        <p:nvSpPr>
          <p:cNvPr id="109" name="Rounded Rectangle 48">
            <a:extLst>
              <a:ext uri="{FF2B5EF4-FFF2-40B4-BE49-F238E27FC236}">
                <a16:creationId xmlns:a16="http://schemas.microsoft.com/office/drawing/2014/main" id="{77F0D08B-A6B8-4479-BB48-9C545C350106}"/>
              </a:ext>
            </a:extLst>
          </p:cNvPr>
          <p:cNvSpPr/>
          <p:nvPr/>
        </p:nvSpPr>
        <p:spPr>
          <a:xfrm>
            <a:off x="4323133" y="4732697"/>
            <a:ext cx="1878765" cy="804285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tx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112" name="Rounded Rectangle 48">
            <a:extLst>
              <a:ext uri="{FF2B5EF4-FFF2-40B4-BE49-F238E27FC236}">
                <a16:creationId xmlns:a16="http://schemas.microsoft.com/office/drawing/2014/main" id="{F47783CB-DB09-4C2C-8309-2AA337F27957}"/>
              </a:ext>
            </a:extLst>
          </p:cNvPr>
          <p:cNvSpPr/>
          <p:nvPr/>
        </p:nvSpPr>
        <p:spPr>
          <a:xfrm>
            <a:off x="12655723" y="900044"/>
            <a:ext cx="1396204" cy="1245473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tx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113" name="Rounded Rectangle 48">
            <a:extLst>
              <a:ext uri="{FF2B5EF4-FFF2-40B4-BE49-F238E27FC236}">
                <a16:creationId xmlns:a16="http://schemas.microsoft.com/office/drawing/2014/main" id="{3304145A-3CDD-4A3E-B54B-25993CB3BE7E}"/>
              </a:ext>
            </a:extLst>
          </p:cNvPr>
          <p:cNvSpPr/>
          <p:nvPr/>
        </p:nvSpPr>
        <p:spPr>
          <a:xfrm>
            <a:off x="3301693" y="4746081"/>
            <a:ext cx="910403" cy="81211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tx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05B4A373-E3EC-42F5-B7C2-D5A8A3B7F3D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2239" r="97612">
                        <a14:foregroundMark x1="8507" y1="36119" x2="19552" y2="41791"/>
                        <a14:foregroundMark x1="2239" y1="29701" x2="2687" y2="32090"/>
                        <a14:foregroundMark x1="91045" y1="83731" x2="92388" y2="87015"/>
                        <a14:foregroundMark x1="96716" y1="86567" x2="97612" y2="865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43" y="4665451"/>
            <a:ext cx="916820" cy="916820"/>
          </a:xfrm>
          <a:prstGeom prst="rect">
            <a:avLst/>
          </a:prstGeom>
        </p:spPr>
      </p:pic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8DCE355C-64C2-4123-879A-5759E85571ED}"/>
              </a:ext>
            </a:extLst>
          </p:cNvPr>
          <p:cNvCxnSpPr>
            <a:stCxn id="105" idx="3"/>
            <a:endCxn id="108" idx="1"/>
          </p:cNvCxnSpPr>
          <p:nvPr/>
        </p:nvCxnSpPr>
        <p:spPr>
          <a:xfrm>
            <a:off x="1550720" y="5176212"/>
            <a:ext cx="677798" cy="12700"/>
          </a:xfrm>
          <a:prstGeom prst="bentConnector3">
            <a:avLst>
              <a:gd name="adj1" fmla="val 909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45BFFD1-EA29-4496-BAF7-FDC0E068398F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4283026" y="3639839"/>
            <a:ext cx="3119895" cy="1495000"/>
          </a:xfrm>
          <a:prstGeom prst="bentConnector3">
            <a:avLst>
              <a:gd name="adj1" fmla="val 90641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FEB5F084-4684-474A-BC71-3E42282C4A2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967" y="4214241"/>
            <a:ext cx="2839078" cy="189652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6536B46F-944D-46DA-B423-8B586C7D42C3}"/>
              </a:ext>
            </a:extLst>
          </p:cNvPr>
          <p:cNvSpPr/>
          <p:nvPr/>
        </p:nvSpPr>
        <p:spPr>
          <a:xfrm>
            <a:off x="3055864" y="5047510"/>
            <a:ext cx="270742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+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11CEFBB-1B4E-4097-9CDA-98F7380CD142}"/>
              </a:ext>
            </a:extLst>
          </p:cNvPr>
          <p:cNvSpPr/>
          <p:nvPr/>
        </p:nvSpPr>
        <p:spPr>
          <a:xfrm>
            <a:off x="4086001" y="5012145"/>
            <a:ext cx="270742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+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16838FF5-B33A-4A8E-8D36-9EAACD8511D6}"/>
              </a:ext>
            </a:extLst>
          </p:cNvPr>
          <p:cNvCxnSpPr>
            <a:cxnSpLocks/>
            <a:stCxn id="104" idx="3"/>
          </p:cNvCxnSpPr>
          <p:nvPr/>
        </p:nvCxnSpPr>
        <p:spPr>
          <a:xfrm flipV="1">
            <a:off x="1505226" y="2402477"/>
            <a:ext cx="2144920" cy="14746"/>
          </a:xfrm>
          <a:prstGeom prst="bentConnector3">
            <a:avLst>
              <a:gd name="adj1" fmla="val -2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EE620E9-DEC7-4E40-AAF6-5674887A203A}"/>
              </a:ext>
            </a:extLst>
          </p:cNvPr>
          <p:cNvCxnSpPr>
            <a:cxnSpLocks/>
            <a:stCxn id="25" idx="3"/>
            <a:endCxn id="90" idx="1"/>
          </p:cNvCxnSpPr>
          <p:nvPr/>
        </p:nvCxnSpPr>
        <p:spPr>
          <a:xfrm>
            <a:off x="4990618" y="2419950"/>
            <a:ext cx="2412303" cy="1219889"/>
          </a:xfrm>
          <a:prstGeom prst="bentConnector3">
            <a:avLst>
              <a:gd name="adj1" fmla="val 8759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D196312-9972-4273-BDC7-C17B150A26C7}"/>
              </a:ext>
            </a:extLst>
          </p:cNvPr>
          <p:cNvSpPr/>
          <p:nvPr/>
        </p:nvSpPr>
        <p:spPr>
          <a:xfrm>
            <a:off x="33400" y="6157353"/>
            <a:ext cx="1590562" cy="40011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SCiB</a:t>
            </a:r>
            <a:r>
              <a:rPr kumimoji="0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</a:t>
            </a:r>
            <a:r>
              <a:rPr kumimoji="0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東芝バッテリー</a:t>
            </a:r>
            <a:endParaRPr kumimoji="0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SCiB</a:t>
            </a:r>
            <a:r>
              <a:rPr kumimoji="0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 Toshiba Battery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822EF91-8021-4552-BB4A-50E8E8886FB3}"/>
              </a:ext>
            </a:extLst>
          </p:cNvPr>
          <p:cNvSpPr/>
          <p:nvPr/>
        </p:nvSpPr>
        <p:spPr>
          <a:xfrm>
            <a:off x="4964790" y="2443513"/>
            <a:ext cx="21660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RS232C / DIO (Digital Input Output)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RS232C / DIO (</a:t>
            </a:r>
            <a:r>
              <a:rPr kumimoji="0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デジタル入力出力</a:t>
            </a:r>
            <a:r>
              <a:rPr kumimoji="0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9188AD3-920C-48BD-A0EB-DF0FC76341FE}"/>
              </a:ext>
            </a:extLst>
          </p:cNvPr>
          <p:cNvSpPr/>
          <p:nvPr/>
        </p:nvSpPr>
        <p:spPr>
          <a:xfrm>
            <a:off x="988412" y="5206309"/>
            <a:ext cx="17613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CAN BUS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BD35178-B267-41F5-BA9B-35F5496CBEC9}"/>
              </a:ext>
            </a:extLst>
          </p:cNvPr>
          <p:cNvSpPr/>
          <p:nvPr/>
        </p:nvSpPr>
        <p:spPr>
          <a:xfrm>
            <a:off x="5758633" y="5162504"/>
            <a:ext cx="1761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Serial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シリアルデータ</a:t>
            </a:r>
            <a:endParaRPr kumimoji="0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5915983E-1040-4339-AC2A-4377175E1627}"/>
              </a:ext>
            </a:extLst>
          </p:cNvPr>
          <p:cNvSpPr/>
          <p:nvPr/>
        </p:nvSpPr>
        <p:spPr>
          <a:xfrm>
            <a:off x="1736044" y="5965242"/>
            <a:ext cx="1590562" cy="70788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1000" dirty="0"/>
              <a:t>コネクタ</a:t>
            </a:r>
            <a:r>
              <a:rPr lang="en-US" altLang="ja-JP" sz="1000" dirty="0"/>
              <a:t>/</a:t>
            </a:r>
            <a:r>
              <a:rPr lang="ja-JP" altLang="en-US" sz="1000" dirty="0"/>
              <a:t> </a:t>
            </a:r>
            <a:r>
              <a:rPr lang="en-US" altLang="ja-JP" sz="1000" dirty="0"/>
              <a:t>Connector :</a:t>
            </a:r>
          </a:p>
          <a:p>
            <a:pPr algn="ctr"/>
            <a:r>
              <a:rPr lang="en-US" altLang="ja-JP" sz="1000" dirty="0"/>
              <a:t>JST</a:t>
            </a:r>
            <a:r>
              <a:rPr lang="ja-JP" altLang="en-US" sz="1000" dirty="0"/>
              <a:t>製 </a:t>
            </a:r>
            <a:r>
              <a:rPr lang="en-US" altLang="ja-JP" sz="1000" dirty="0"/>
              <a:t>08T-JWPF-VSLE-D (-)</a:t>
            </a:r>
          </a:p>
          <a:p>
            <a:pPr algn="ctr"/>
            <a:r>
              <a:rPr lang="en-US" altLang="ja-JP" sz="1000" dirty="0"/>
              <a:t>JST connector 08T-JWPF-VSLE-D (Female)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F67C4B4-DAE6-4C23-8593-9F165FCA2432}"/>
              </a:ext>
            </a:extLst>
          </p:cNvPr>
          <p:cNvSpPr/>
          <p:nvPr/>
        </p:nvSpPr>
        <p:spPr>
          <a:xfrm>
            <a:off x="3361091" y="5976722"/>
            <a:ext cx="1198184" cy="40011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/>
              <a:t>CAN BUS</a:t>
            </a:r>
            <a:r>
              <a:rPr lang="ja-JP" altLang="en-US" sz="1000" dirty="0"/>
              <a:t>ケーブル</a:t>
            </a:r>
            <a:endParaRPr lang="en-US" altLang="ja-JP" sz="1000" dirty="0"/>
          </a:p>
          <a:p>
            <a:pPr algn="ctr"/>
            <a:r>
              <a:rPr lang="en-US" altLang="ja-JP" sz="1000" dirty="0"/>
              <a:t>CAN BUS Cable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BA430E0-6F17-41C8-A2EC-DA8750AE6DF3}"/>
              </a:ext>
            </a:extLst>
          </p:cNvPr>
          <p:cNvSpPr txBox="1"/>
          <p:nvPr/>
        </p:nvSpPr>
        <p:spPr>
          <a:xfrm>
            <a:off x="33400" y="1480222"/>
            <a:ext cx="7017640" cy="213195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AA68186-D1D7-4E56-A633-BB733FD458A9}"/>
              </a:ext>
            </a:extLst>
          </p:cNvPr>
          <p:cNvSpPr txBox="1"/>
          <p:nvPr/>
        </p:nvSpPr>
        <p:spPr>
          <a:xfrm>
            <a:off x="26771" y="4544876"/>
            <a:ext cx="7017640" cy="213195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3BCFCB8-E78E-430D-9E7F-E458753EBA7D}"/>
              </a:ext>
            </a:extLst>
          </p:cNvPr>
          <p:cNvSpPr txBox="1"/>
          <p:nvPr/>
        </p:nvSpPr>
        <p:spPr>
          <a:xfrm>
            <a:off x="109020" y="1137335"/>
            <a:ext cx="1627023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500" u="sng" dirty="0"/>
              <a:t>プラン</a:t>
            </a:r>
            <a:r>
              <a:rPr lang="en-US" altLang="ja-JP" sz="1500" u="sng" dirty="0"/>
              <a:t>A/</a:t>
            </a:r>
            <a:r>
              <a:rPr lang="en-US" sz="1500" u="sng" dirty="0"/>
              <a:t>PLAN A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3F4E9BB-41AC-45F4-84A9-32D20E433749}"/>
              </a:ext>
            </a:extLst>
          </p:cNvPr>
          <p:cNvSpPr txBox="1"/>
          <p:nvPr/>
        </p:nvSpPr>
        <p:spPr>
          <a:xfrm>
            <a:off x="42324" y="4176487"/>
            <a:ext cx="1627023" cy="3231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500" u="sng" dirty="0"/>
              <a:t>プラン</a:t>
            </a:r>
            <a:r>
              <a:rPr lang="en-US" altLang="ja-JP" sz="1500" u="sng" dirty="0"/>
              <a:t>B/</a:t>
            </a:r>
            <a:r>
              <a:rPr lang="en-US" sz="1500" u="sng" dirty="0"/>
              <a:t>PLAN B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B2FE75B-7FFF-4676-9E7C-E943A1C051BC}"/>
              </a:ext>
            </a:extLst>
          </p:cNvPr>
          <p:cNvSpPr txBox="1"/>
          <p:nvPr/>
        </p:nvSpPr>
        <p:spPr>
          <a:xfrm>
            <a:off x="7327447" y="1114507"/>
            <a:ext cx="1627023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u="sng" dirty="0"/>
              <a:t>プラン</a:t>
            </a:r>
            <a:r>
              <a:rPr lang="en-US" altLang="ja-JP" sz="1400" u="sng" dirty="0"/>
              <a:t>A/</a:t>
            </a:r>
            <a:r>
              <a:rPr lang="en-US" sz="1400" u="sng" dirty="0"/>
              <a:t>PLAN A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B636845-980D-4EF3-95BA-5A229D4BC73D}"/>
              </a:ext>
            </a:extLst>
          </p:cNvPr>
          <p:cNvSpPr txBox="1"/>
          <p:nvPr/>
        </p:nvSpPr>
        <p:spPr>
          <a:xfrm>
            <a:off x="8776956" y="1114506"/>
            <a:ext cx="3266766" cy="5539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000" u="sng" dirty="0"/>
              <a:t>(+)</a:t>
            </a:r>
            <a:r>
              <a:rPr lang="ja-JP" altLang="en-US" sz="1000" u="sng" dirty="0"/>
              <a:t>工業規格です</a:t>
            </a:r>
            <a:r>
              <a:rPr lang="en-US" altLang="ja-JP" sz="1000" u="sng" dirty="0"/>
              <a:t>/</a:t>
            </a:r>
            <a:r>
              <a:rPr lang="en-US" sz="1000" u="sng" dirty="0"/>
              <a:t>Industrial Standard.</a:t>
            </a:r>
          </a:p>
          <a:p>
            <a:r>
              <a:rPr lang="en-US" sz="1000" u="sng" dirty="0"/>
              <a:t>(-)</a:t>
            </a:r>
            <a:r>
              <a:rPr lang="en-US" altLang="ja-JP" sz="1000" u="sng" dirty="0"/>
              <a:t> SSGB BMU</a:t>
            </a:r>
            <a:r>
              <a:rPr lang="ja-JP" altLang="en-US" sz="1000" u="sng" dirty="0"/>
              <a:t>は電源が必要です</a:t>
            </a:r>
            <a:r>
              <a:rPr lang="en-US" altLang="ja-JP" sz="1000" u="sng" dirty="0"/>
              <a:t>/</a:t>
            </a:r>
            <a:r>
              <a:rPr lang="en-US" sz="1000" u="sng" dirty="0"/>
              <a:t>SSGB BMU needs power.</a:t>
            </a:r>
          </a:p>
          <a:p>
            <a:r>
              <a:rPr lang="en-US" sz="1000" u="sng" dirty="0"/>
              <a:t>(-)</a:t>
            </a:r>
            <a:r>
              <a:rPr lang="en-US" altLang="ja-JP" sz="1000" u="sng" dirty="0"/>
              <a:t> </a:t>
            </a:r>
            <a:r>
              <a:rPr lang="ja-JP" altLang="en-US" sz="1000" u="sng" dirty="0"/>
              <a:t>バルキーなサイズ</a:t>
            </a:r>
            <a:r>
              <a:rPr lang="en-US" altLang="ja-JP" sz="1000" u="sng" dirty="0"/>
              <a:t>/</a:t>
            </a:r>
            <a:r>
              <a:rPr lang="en-US" sz="1000" u="sng" dirty="0" err="1"/>
              <a:t>Bulcky</a:t>
            </a:r>
            <a:r>
              <a:rPr lang="en-US" sz="1000" u="sng" dirty="0"/>
              <a:t> size.</a:t>
            </a:r>
            <a:endParaRPr lang="ja-JP" altLang="en-US" sz="1000" u="sng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3597873-8E80-4AED-9AA0-91FEA730CAED}"/>
              </a:ext>
            </a:extLst>
          </p:cNvPr>
          <p:cNvSpPr txBox="1"/>
          <p:nvPr/>
        </p:nvSpPr>
        <p:spPr>
          <a:xfrm>
            <a:off x="7326415" y="1754067"/>
            <a:ext cx="150967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u="sng" dirty="0"/>
              <a:t>プラン</a:t>
            </a:r>
            <a:r>
              <a:rPr lang="en-US" altLang="ja-JP" sz="1400" u="sng" dirty="0"/>
              <a:t>B/</a:t>
            </a:r>
            <a:r>
              <a:rPr lang="en-US" sz="1400" u="sng" dirty="0"/>
              <a:t>PLAN B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05840D3-22DB-4C04-85BE-F1B027909D16}"/>
              </a:ext>
            </a:extLst>
          </p:cNvPr>
          <p:cNvSpPr txBox="1"/>
          <p:nvPr/>
        </p:nvSpPr>
        <p:spPr>
          <a:xfrm>
            <a:off x="8731902" y="1755160"/>
            <a:ext cx="3460098" cy="5539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000" u="sng" dirty="0"/>
              <a:t>(+)</a:t>
            </a:r>
            <a:r>
              <a:rPr lang="ja-JP" altLang="en-US" sz="1000" u="sng" dirty="0"/>
              <a:t> 小さいサイズ</a:t>
            </a:r>
            <a:r>
              <a:rPr lang="en-US" altLang="ja-JP" sz="1000" u="sng" dirty="0"/>
              <a:t>/</a:t>
            </a:r>
            <a:r>
              <a:rPr lang="en-US" sz="1000" u="sng" dirty="0"/>
              <a:t> Small Size.</a:t>
            </a:r>
          </a:p>
          <a:p>
            <a:r>
              <a:rPr lang="en-US" sz="1000" u="sng" dirty="0"/>
              <a:t>(-) DIY</a:t>
            </a:r>
            <a:r>
              <a:rPr lang="ja-JP" altLang="en-US" sz="1000" u="sng" dirty="0"/>
              <a:t>製品</a:t>
            </a:r>
            <a:r>
              <a:rPr lang="en-US" altLang="ja-JP" sz="1000" u="sng" dirty="0"/>
              <a:t>/</a:t>
            </a:r>
            <a:r>
              <a:rPr lang="en-US" sz="1000" u="sng" dirty="0"/>
              <a:t>DIY Product. </a:t>
            </a:r>
          </a:p>
          <a:p>
            <a:r>
              <a:rPr lang="en-US" sz="1000" u="sng" dirty="0"/>
              <a:t>(-) </a:t>
            </a:r>
            <a:r>
              <a:rPr lang="ja-JP" altLang="en-US" sz="1000" u="sng" dirty="0"/>
              <a:t>より高い確率での損失データ</a:t>
            </a:r>
            <a:r>
              <a:rPr lang="en-US" altLang="ja-JP" sz="1000" u="sng" dirty="0"/>
              <a:t>/</a:t>
            </a:r>
            <a:r>
              <a:rPr lang="en-US" sz="1000" u="sng" dirty="0" err="1"/>
              <a:t>Probabilty</a:t>
            </a:r>
            <a:r>
              <a:rPr lang="en-US" sz="1000" u="sng" dirty="0"/>
              <a:t> loss data higher.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7C622DC-9ADF-47CF-B11E-6CDB6BC4D0A0}"/>
              </a:ext>
            </a:extLst>
          </p:cNvPr>
          <p:cNvSpPr txBox="1"/>
          <p:nvPr/>
        </p:nvSpPr>
        <p:spPr>
          <a:xfrm>
            <a:off x="1857472" y="4185264"/>
            <a:ext cx="3473883" cy="24622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1000" dirty="0"/>
              <a:t>IN PORT (CAN OUTPUT NO. 7 &amp; 8) CAN_L (Low) &amp; CAN_H (High)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5087B07E-164A-4F5B-A90E-F8B85E5FBE20}"/>
              </a:ext>
            </a:extLst>
          </p:cNvPr>
          <p:cNvCxnSpPr/>
          <p:nvPr/>
        </p:nvCxnSpPr>
        <p:spPr>
          <a:xfrm flipH="1">
            <a:off x="2502337" y="4433117"/>
            <a:ext cx="35938" cy="4802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254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8857" y="2628900"/>
            <a:ext cx="4383314" cy="156966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u="sng" dirty="0"/>
              <a:t>参照元</a:t>
            </a:r>
            <a:endParaRPr lang="en-US" altLang="ja-JP" sz="4800" u="sng" dirty="0"/>
          </a:p>
          <a:p>
            <a:pPr algn="ctr"/>
            <a:r>
              <a:rPr lang="en-US" altLang="ja-JP" sz="4800" u="sng" dirty="0"/>
              <a:t>REFERENCE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830" y="5298831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857" y="3845169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0748" y="-4527550"/>
            <a:ext cx="6568440" cy="3942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6244" y="-5246479"/>
            <a:ext cx="8061960" cy="4836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0391" y="-5761673"/>
            <a:ext cx="9886950" cy="5648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22945" y="-4014470"/>
            <a:ext cx="51435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538" y="30897"/>
            <a:ext cx="956020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815" y="-5023485"/>
            <a:ext cx="84201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1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69B6D4659E17034281053944826FA413" ma:contentTypeVersion="16" ma:contentTypeDescription="新しいドキュメントを作成します。" ma:contentTypeScope="" ma:versionID="e7fc856fc6ea7c7a2f6d533e9a7e96ad">
  <xsd:schema xmlns:xsd="http://www.w3.org/2001/XMLSchema" xmlns:xs="http://www.w3.org/2001/XMLSchema" xmlns:p="http://schemas.microsoft.com/office/2006/metadata/properties" xmlns:ns2="45c28717-e531-4348-820b-31b66531bb84" xmlns:ns3="f50497df-75f9-4504-b2ed-ea71273d651d" targetNamespace="http://schemas.microsoft.com/office/2006/metadata/properties" ma:root="true" ma:fieldsID="631485853c885d2bff899fba93c08e1f" ns2:_="" ns3:_="">
    <xsd:import namespace="45c28717-e531-4348-820b-31b66531bb84"/>
    <xsd:import namespace="f50497df-75f9-4504-b2ed-ea71273d65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c28717-e531-4348-820b-31b66531bb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画像タグ" ma:readOnly="false" ma:fieldId="{5cf76f15-5ced-4ddc-b409-7134ff3c332f}" ma:taxonomyMulti="true" ma:sspId="3e7904b1-e790-45ce-9b96-e82eaf06a6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0497df-75f9-4504-b2ed-ea71273d651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e1be27c9-fdc9-43cd-8601-0d0d4d006f0d}" ma:internalName="TaxCatchAll" ma:showField="CatchAllData" ma:web="f50497df-75f9-4504-b2ed-ea71273d65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5c28717-e531-4348-820b-31b66531bb84">
      <Terms xmlns="http://schemas.microsoft.com/office/infopath/2007/PartnerControls"/>
    </lcf76f155ced4ddcb4097134ff3c332f>
    <TaxCatchAll xmlns="f50497df-75f9-4504-b2ed-ea71273d651d" xsi:nil="true"/>
  </documentManagement>
</p:properties>
</file>

<file path=customXml/itemProps1.xml><?xml version="1.0" encoding="utf-8"?>
<ds:datastoreItem xmlns:ds="http://schemas.openxmlformats.org/officeDocument/2006/customXml" ds:itemID="{158C787E-4EF6-4812-8031-463B262AEE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c28717-e531-4348-820b-31b66531bb84"/>
    <ds:schemaRef ds:uri="f50497df-75f9-4504-b2ed-ea71273d65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D89F3C-A085-411E-A300-E150D8A6ED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F2B4DC-28C7-4071-A470-3D988D650BDC}">
  <ds:schemaRefs>
    <ds:schemaRef ds:uri="http://purl.org/dc/terms/"/>
    <ds:schemaRef ds:uri="4884de65-c530-4f86-8b69-6189d0d647f5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4bfab68b-ec1f-4874-80b4-cb6352f044a5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45c28717-e531-4348-820b-31b66531bb84"/>
    <ds:schemaRef ds:uri="f50497df-75f9-4504-b2ed-ea71273d651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6183</TotalTime>
  <Words>1328</Words>
  <Application>Microsoft Office PowerPoint</Application>
  <PresentationFormat>Widescreen</PresentationFormat>
  <Paragraphs>185</Paragraphs>
  <Slides>18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FTMD F-1;Fajar Muhammad Noor Rozaqi</dc:creator>
  <cp:lastModifiedBy>FTMD F-3</cp:lastModifiedBy>
  <cp:revision>147</cp:revision>
  <dcterms:created xsi:type="dcterms:W3CDTF">2021-05-21T09:36:05Z</dcterms:created>
  <dcterms:modified xsi:type="dcterms:W3CDTF">2023-02-27T05:58:05Z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0x01010069B6D4659E17034281053944826FA413</vt:lpwstr>
  </property>
</Properties>
</file>